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28"/>
  </p:notesMasterIdLst>
  <p:handoutMasterIdLst>
    <p:handoutMasterId r:id="rId29"/>
  </p:handoutMasterIdLst>
  <p:sldIdLst>
    <p:sldId id="301" r:id="rId2"/>
    <p:sldId id="320" r:id="rId3"/>
    <p:sldId id="349" r:id="rId4"/>
    <p:sldId id="336" r:id="rId5"/>
    <p:sldId id="340" r:id="rId6"/>
    <p:sldId id="327" r:id="rId7"/>
    <p:sldId id="326" r:id="rId8"/>
    <p:sldId id="350" r:id="rId9"/>
    <p:sldId id="332" r:id="rId10"/>
    <p:sldId id="322" r:id="rId11"/>
    <p:sldId id="323" r:id="rId12"/>
    <p:sldId id="328" r:id="rId13"/>
    <p:sldId id="329" r:id="rId14"/>
    <p:sldId id="321" r:id="rId15"/>
    <p:sldId id="324" r:id="rId16"/>
    <p:sldId id="325" r:id="rId17"/>
    <p:sldId id="339" r:id="rId18"/>
    <p:sldId id="281" r:id="rId19"/>
    <p:sldId id="338" r:id="rId20"/>
    <p:sldId id="343" r:id="rId21"/>
    <p:sldId id="344" r:id="rId22"/>
    <p:sldId id="345" r:id="rId23"/>
    <p:sldId id="346" r:id="rId24"/>
    <p:sldId id="347" r:id="rId25"/>
    <p:sldId id="348" r:id="rId26"/>
    <p:sldId id="278" r:id="rId27"/>
  </p:sldIdLst>
  <p:sldSz cx="14630400" cy="8229600"/>
  <p:notesSz cx="6858000" cy="9144000"/>
  <p:custDataLst>
    <p:tags r:id="rId30"/>
  </p:custDataLst>
  <p:defaultTextStyle>
    <a:defPPr>
      <a:defRPr lang="en-US"/>
    </a:defPPr>
    <a:lvl1pPr algn="l" defTabSz="652463" rtl="0" fontAlgn="base">
      <a:spcBef>
        <a:spcPct val="0"/>
      </a:spcBef>
      <a:spcAft>
        <a:spcPct val="0"/>
      </a:spcAft>
      <a:defRPr sz="2600" kern="1200">
        <a:solidFill>
          <a:schemeClr val="tx1"/>
        </a:solidFill>
        <a:latin typeface="Calibri" pitchFamily="34" charset="0"/>
        <a:ea typeface="+mn-ea"/>
        <a:cs typeface="Arial" charset="0"/>
      </a:defRPr>
    </a:lvl1pPr>
    <a:lvl2pPr marL="652463" indent="-195263" algn="l" defTabSz="652463" rtl="0" fontAlgn="base">
      <a:spcBef>
        <a:spcPct val="0"/>
      </a:spcBef>
      <a:spcAft>
        <a:spcPct val="0"/>
      </a:spcAft>
      <a:defRPr sz="2600" kern="1200">
        <a:solidFill>
          <a:schemeClr val="tx1"/>
        </a:solidFill>
        <a:latin typeface="Calibri" pitchFamily="34" charset="0"/>
        <a:ea typeface="+mn-ea"/>
        <a:cs typeface="Arial" charset="0"/>
      </a:defRPr>
    </a:lvl2pPr>
    <a:lvl3pPr marL="1304925" indent="-390525" algn="l" defTabSz="652463" rtl="0" fontAlgn="base">
      <a:spcBef>
        <a:spcPct val="0"/>
      </a:spcBef>
      <a:spcAft>
        <a:spcPct val="0"/>
      </a:spcAft>
      <a:defRPr sz="2600" kern="1200">
        <a:solidFill>
          <a:schemeClr val="tx1"/>
        </a:solidFill>
        <a:latin typeface="Calibri" pitchFamily="34" charset="0"/>
        <a:ea typeface="+mn-ea"/>
        <a:cs typeface="Arial" charset="0"/>
      </a:defRPr>
    </a:lvl3pPr>
    <a:lvl4pPr marL="1958975" indent="-587375" algn="l" defTabSz="652463" rtl="0" fontAlgn="base">
      <a:spcBef>
        <a:spcPct val="0"/>
      </a:spcBef>
      <a:spcAft>
        <a:spcPct val="0"/>
      </a:spcAft>
      <a:defRPr sz="2600" kern="1200">
        <a:solidFill>
          <a:schemeClr val="tx1"/>
        </a:solidFill>
        <a:latin typeface="Calibri" pitchFamily="34" charset="0"/>
        <a:ea typeface="+mn-ea"/>
        <a:cs typeface="Arial" charset="0"/>
      </a:defRPr>
    </a:lvl4pPr>
    <a:lvl5pPr marL="2611438" indent="-782638" algn="l" defTabSz="652463" rtl="0" fontAlgn="base">
      <a:spcBef>
        <a:spcPct val="0"/>
      </a:spcBef>
      <a:spcAft>
        <a:spcPct val="0"/>
      </a:spcAft>
      <a:defRPr sz="2600" kern="1200">
        <a:solidFill>
          <a:schemeClr val="tx1"/>
        </a:solidFill>
        <a:latin typeface="Calibri" pitchFamily="34" charset="0"/>
        <a:ea typeface="+mn-ea"/>
        <a:cs typeface="Arial" charset="0"/>
      </a:defRPr>
    </a:lvl5pPr>
    <a:lvl6pPr marL="2286000" algn="l" defTabSz="914400" rtl="0" eaLnBrk="1" latinLnBrk="0" hangingPunct="1">
      <a:defRPr sz="2600" kern="1200">
        <a:solidFill>
          <a:schemeClr val="tx1"/>
        </a:solidFill>
        <a:latin typeface="Calibri" pitchFamily="34" charset="0"/>
        <a:ea typeface="+mn-ea"/>
        <a:cs typeface="Arial" charset="0"/>
      </a:defRPr>
    </a:lvl6pPr>
    <a:lvl7pPr marL="2743200" algn="l" defTabSz="914400" rtl="0" eaLnBrk="1" latinLnBrk="0" hangingPunct="1">
      <a:defRPr sz="2600" kern="1200">
        <a:solidFill>
          <a:schemeClr val="tx1"/>
        </a:solidFill>
        <a:latin typeface="Calibri" pitchFamily="34" charset="0"/>
        <a:ea typeface="+mn-ea"/>
        <a:cs typeface="Arial" charset="0"/>
      </a:defRPr>
    </a:lvl7pPr>
    <a:lvl8pPr marL="3200400" algn="l" defTabSz="914400" rtl="0" eaLnBrk="1" latinLnBrk="0" hangingPunct="1">
      <a:defRPr sz="2600" kern="1200">
        <a:solidFill>
          <a:schemeClr val="tx1"/>
        </a:solidFill>
        <a:latin typeface="Calibri" pitchFamily="34" charset="0"/>
        <a:ea typeface="+mn-ea"/>
        <a:cs typeface="Arial" charset="0"/>
      </a:defRPr>
    </a:lvl8pPr>
    <a:lvl9pPr marL="3657600" algn="l" defTabSz="914400" rtl="0" eaLnBrk="1" latinLnBrk="0" hangingPunct="1">
      <a:defRPr sz="26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3022">
          <p15:clr>
            <a:srgbClr val="A4A3A4"/>
          </p15:clr>
        </p15:guide>
        <p15:guide id="2" orient="horz" pos="4635">
          <p15:clr>
            <a:srgbClr val="A4A3A4"/>
          </p15:clr>
        </p15:guide>
        <p15:guide id="3" orient="horz" pos="834">
          <p15:clr>
            <a:srgbClr val="A4A3A4"/>
          </p15:clr>
        </p15:guide>
        <p15:guide id="4" pos="4612">
          <p15:clr>
            <a:srgbClr val="A4A3A4"/>
          </p15:clr>
        </p15:guide>
        <p15:guide id="5" pos="8218">
          <p15:clr>
            <a:srgbClr val="A4A3A4"/>
          </p15:clr>
        </p15:guide>
        <p15:guide id="6" pos="529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clrMru>
    <a:srgbClr val="ECECEC"/>
    <a:srgbClr val="7F7F7F"/>
    <a:srgbClr val="FF5A00"/>
    <a:srgbClr val="FFB611"/>
    <a:srgbClr val="FFFFFF"/>
    <a:srgbClr val="C2C6CA"/>
    <a:srgbClr val="5C5D5F"/>
    <a:srgbClr val="F9AF1C"/>
    <a:srgbClr val="FF7DBB"/>
    <a:srgbClr val="D24A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5806" autoAdjust="0"/>
  </p:normalViewPr>
  <p:slideViewPr>
    <p:cSldViewPr snapToGrid="0" snapToObjects="1">
      <p:cViewPr varScale="1">
        <p:scale>
          <a:sx n="59" d="100"/>
          <a:sy n="59" d="100"/>
        </p:scale>
        <p:origin x="624" y="78"/>
      </p:cViewPr>
      <p:guideLst>
        <p:guide orient="horz" pos="3022"/>
        <p:guide orient="horz" pos="4635"/>
        <p:guide orient="horz" pos="834"/>
        <p:guide pos="4612"/>
        <p:guide pos="8218"/>
        <p:guide pos="5298"/>
      </p:guideLst>
    </p:cSldViewPr>
  </p:slideViewPr>
  <p:notesTextViewPr>
    <p:cViewPr>
      <p:scale>
        <a:sx n="3" d="2"/>
        <a:sy n="3" d="2"/>
      </p:scale>
      <p:origin x="0" y="0"/>
    </p:cViewPr>
  </p:notesTextViewPr>
  <p:sorterViewPr>
    <p:cViewPr>
      <p:scale>
        <a:sx n="81" d="100"/>
        <a:sy n="81" d="100"/>
      </p:scale>
      <p:origin x="0" y="0"/>
    </p:cViewPr>
  </p:sorterViewPr>
  <p:notesViewPr>
    <p:cSldViewPr snapToGrid="0" snapToObjects="1">
      <p:cViewPr varScale="1">
        <p:scale>
          <a:sx n="82" d="100"/>
          <a:sy n="82" d="100"/>
        </p:scale>
        <p:origin x="-34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BKVMSFS1\Groups\mis\mis\josh\Orders%20by%20Source%20-%20market%20data%20for%20ANZ.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BKVMSFS1\Groups\mis\mis\josh\Orders%20by%20Source%20-%20market%20data%20for%20ANZ.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BKVMSFS1\Groups\mis\mis\josh\Orders%20by%20Source%20-%20market%20data%20for%20ANZ.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BKVMSFS1\Groups\mis\mis\josh\Orders%20by%20Source%20-%20market%20data%20for%20ANZ.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BKVMSFS1\Groups\mis\mis\josh\Orders%20by%20Source%20-%20market%20data%20for%20ANZ.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BKVMSFS1\Groups\mis\mis\josh\Orders%20by%20Source%20-%20market%20data%20for%20ANZ.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a:solidFill>
                  <a:sysClr val="windowText" lastClr="000000"/>
                </a:solidFill>
                <a:latin typeface="Arial" panose="020B0604020202020204" pitchFamily="34" charset="0"/>
                <a:cs typeface="Arial" panose="020B0604020202020204" pitchFamily="34" charset="0"/>
              </a:rPr>
              <a:t>NZ eBrochure</a:t>
            </a:r>
            <a:r>
              <a:rPr lang="en-AU" b="1" baseline="0">
                <a:solidFill>
                  <a:sysClr val="windowText" lastClr="000000"/>
                </a:solidFill>
                <a:latin typeface="Arial" panose="020B0604020202020204" pitchFamily="34" charset="0"/>
                <a:cs typeface="Arial" panose="020B0604020202020204" pitchFamily="34" charset="0"/>
              </a:rPr>
              <a:t> Breakdown</a:t>
            </a:r>
            <a:endParaRPr lang="en-AU" b="1">
              <a:solidFill>
                <a:sysClr val="windowText" lastClr="000000"/>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'eBrochure Data'!$J$1</c:f>
              <c:strCache>
                <c:ptCount val="1"/>
                <c:pt idx="0">
                  <c:v>Mobile</c:v>
                </c:pt>
              </c:strCache>
            </c:strRef>
          </c:tx>
          <c:spPr>
            <a:solidFill>
              <a:schemeClr val="accent1"/>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[0]!AUeBrochureAxisRange</c:f>
              <c:numCache>
                <c:formatCode>0</c:formatCode>
                <c:ptCount val="10"/>
                <c:pt idx="0">
                  <c:v>201405</c:v>
                </c:pt>
                <c:pt idx="1">
                  <c:v>201406</c:v>
                </c:pt>
                <c:pt idx="2">
                  <c:v>201407</c:v>
                </c:pt>
                <c:pt idx="3">
                  <c:v>201408</c:v>
                </c:pt>
                <c:pt idx="4">
                  <c:v>201409</c:v>
                </c:pt>
                <c:pt idx="5">
                  <c:v>201410</c:v>
                </c:pt>
                <c:pt idx="6">
                  <c:v>201411</c:v>
                </c:pt>
                <c:pt idx="7">
                  <c:v>201412</c:v>
                </c:pt>
                <c:pt idx="8">
                  <c:v>201413</c:v>
                </c:pt>
                <c:pt idx="9">
                  <c:v>201414</c:v>
                </c:pt>
              </c:numCache>
            </c:numRef>
          </c:cat>
          <c:val>
            <c:numRef>
              <c:f>[0]!NZMobileGraphSelection</c:f>
              <c:numCache>
                <c:formatCode>General</c:formatCode>
                <c:ptCount val="10"/>
                <c:pt idx="0">
                  <c:v>52</c:v>
                </c:pt>
                <c:pt idx="1">
                  <c:v>65</c:v>
                </c:pt>
                <c:pt idx="2">
                  <c:v>42</c:v>
                </c:pt>
                <c:pt idx="3">
                  <c:v>49</c:v>
                </c:pt>
                <c:pt idx="4">
                  <c:v>51</c:v>
                </c:pt>
                <c:pt idx="5">
                  <c:v>39</c:v>
                </c:pt>
                <c:pt idx="6">
                  <c:v>34</c:v>
                </c:pt>
                <c:pt idx="7">
                  <c:v>43</c:v>
                </c:pt>
                <c:pt idx="8">
                  <c:v>48</c:v>
                </c:pt>
                <c:pt idx="9">
                  <c:v>49</c:v>
                </c:pt>
              </c:numCache>
            </c:numRef>
          </c:val>
        </c:ser>
        <c:ser>
          <c:idx val="1"/>
          <c:order val="1"/>
          <c:tx>
            <c:strRef>
              <c:f>'eBrochure Data'!$L$1</c:f>
              <c:strCache>
                <c:ptCount val="1"/>
                <c:pt idx="0">
                  <c:v>GI3</c:v>
                </c:pt>
              </c:strCache>
            </c:strRef>
          </c:tx>
          <c:spPr>
            <a:solidFill>
              <a:schemeClr val="accent2"/>
            </a:solidFill>
            <a:ln w="25400">
              <a:noFill/>
            </a:ln>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[0]!AUeBrochureAxisRange</c:f>
              <c:numCache>
                <c:formatCode>0</c:formatCode>
                <c:ptCount val="10"/>
                <c:pt idx="0">
                  <c:v>201405</c:v>
                </c:pt>
                <c:pt idx="1">
                  <c:v>201406</c:v>
                </c:pt>
                <c:pt idx="2">
                  <c:v>201407</c:v>
                </c:pt>
                <c:pt idx="3">
                  <c:v>201408</c:v>
                </c:pt>
                <c:pt idx="4">
                  <c:v>201409</c:v>
                </c:pt>
                <c:pt idx="5">
                  <c:v>201410</c:v>
                </c:pt>
                <c:pt idx="6">
                  <c:v>201411</c:v>
                </c:pt>
                <c:pt idx="7">
                  <c:v>201412</c:v>
                </c:pt>
                <c:pt idx="8">
                  <c:v>201413</c:v>
                </c:pt>
                <c:pt idx="9">
                  <c:v>201414</c:v>
                </c:pt>
              </c:numCache>
            </c:numRef>
          </c:cat>
          <c:val>
            <c:numRef>
              <c:f>[0]!NZOtherGraphSelection</c:f>
              <c:numCache>
                <c:formatCode>General</c:formatCode>
                <c:ptCount val="10"/>
                <c:pt idx="0">
                  <c:v>96</c:v>
                </c:pt>
                <c:pt idx="1">
                  <c:v>146</c:v>
                </c:pt>
                <c:pt idx="2">
                  <c:v>130</c:v>
                </c:pt>
                <c:pt idx="3">
                  <c:v>131</c:v>
                </c:pt>
                <c:pt idx="4">
                  <c:v>123</c:v>
                </c:pt>
                <c:pt idx="5">
                  <c:v>114</c:v>
                </c:pt>
                <c:pt idx="6">
                  <c:v>127</c:v>
                </c:pt>
                <c:pt idx="7">
                  <c:v>126</c:v>
                </c:pt>
                <c:pt idx="8">
                  <c:v>127</c:v>
                </c:pt>
                <c:pt idx="9">
                  <c:v>131</c:v>
                </c:pt>
              </c:numCache>
            </c:numRef>
          </c:val>
        </c:ser>
        <c:ser>
          <c:idx val="2"/>
          <c:order val="2"/>
          <c:tx>
            <c:strRef>
              <c:f>'eBrochure Data'!$K$1</c:f>
              <c:strCache>
                <c:ptCount val="1"/>
                <c:pt idx="0">
                  <c:v>Avon Online</c:v>
                </c:pt>
              </c:strCache>
            </c:strRef>
          </c:tx>
          <c:spPr>
            <a:solidFill>
              <a:schemeClr val="accent3"/>
            </a:solidFill>
            <a:ln w="25400">
              <a:noFill/>
            </a:ln>
            <a:effectLst/>
          </c:spP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[0]!AUeBrochureAxisRange</c:f>
              <c:numCache>
                <c:formatCode>0</c:formatCode>
                <c:ptCount val="10"/>
                <c:pt idx="0">
                  <c:v>201405</c:v>
                </c:pt>
                <c:pt idx="1">
                  <c:v>201406</c:v>
                </c:pt>
                <c:pt idx="2">
                  <c:v>201407</c:v>
                </c:pt>
                <c:pt idx="3">
                  <c:v>201408</c:v>
                </c:pt>
                <c:pt idx="4">
                  <c:v>201409</c:v>
                </c:pt>
                <c:pt idx="5">
                  <c:v>201410</c:v>
                </c:pt>
                <c:pt idx="6">
                  <c:v>201411</c:v>
                </c:pt>
                <c:pt idx="7">
                  <c:v>201412</c:v>
                </c:pt>
                <c:pt idx="8">
                  <c:v>201413</c:v>
                </c:pt>
                <c:pt idx="9">
                  <c:v>201414</c:v>
                </c:pt>
              </c:numCache>
            </c:numRef>
          </c:cat>
          <c:val>
            <c:numRef>
              <c:f>[0]!NZDCEGraphSelection</c:f>
              <c:numCache>
                <c:formatCode>General</c:formatCode>
                <c:ptCount val="10"/>
                <c:pt idx="0">
                  <c:v>0</c:v>
                </c:pt>
                <c:pt idx="1">
                  <c:v>0</c:v>
                </c:pt>
                <c:pt idx="2">
                  <c:v>0</c:v>
                </c:pt>
                <c:pt idx="3">
                  <c:v>0</c:v>
                </c:pt>
                <c:pt idx="4">
                  <c:v>36</c:v>
                </c:pt>
                <c:pt idx="5">
                  <c:v>152</c:v>
                </c:pt>
                <c:pt idx="6">
                  <c:v>175</c:v>
                </c:pt>
                <c:pt idx="7">
                  <c:v>220</c:v>
                </c:pt>
                <c:pt idx="8">
                  <c:v>182</c:v>
                </c:pt>
                <c:pt idx="9">
                  <c:v>189</c:v>
                </c:pt>
              </c:numCache>
            </c:numRef>
          </c:val>
        </c:ser>
        <c:dLbls>
          <c:showLegendKey val="0"/>
          <c:showVal val="0"/>
          <c:showCatName val="0"/>
          <c:showSerName val="0"/>
          <c:showPercent val="0"/>
          <c:showBubbleSize val="0"/>
        </c:dLbls>
        <c:axId val="327005856"/>
        <c:axId val="327009312"/>
      </c:areaChart>
      <c:catAx>
        <c:axId val="327005856"/>
        <c:scaling>
          <c:orientation val="minMax"/>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7009312"/>
        <c:crosses val="autoZero"/>
        <c:auto val="1"/>
        <c:lblAlgn val="ctr"/>
        <c:lblOffset val="100"/>
        <c:noMultiLvlLbl val="0"/>
      </c:catAx>
      <c:valAx>
        <c:axId val="327009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b="1">
                    <a:solidFill>
                      <a:sysClr val="windowText" lastClr="000000"/>
                    </a:solidFill>
                  </a:rPr>
                  <a:t>Orders Submitted</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7005856"/>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a:solidFill>
                  <a:sysClr val="windowText" lastClr="000000"/>
                </a:solidFill>
                <a:latin typeface="Arial" panose="020B0604020202020204" pitchFamily="34" charset="0"/>
                <a:cs typeface="Arial" panose="020B0604020202020204" pitchFamily="34" charset="0"/>
              </a:rPr>
              <a:t>Australia eBrochure</a:t>
            </a:r>
            <a:r>
              <a:rPr lang="en-AU" b="1" baseline="0">
                <a:solidFill>
                  <a:sysClr val="windowText" lastClr="000000"/>
                </a:solidFill>
                <a:latin typeface="Arial" panose="020B0604020202020204" pitchFamily="34" charset="0"/>
                <a:cs typeface="Arial" panose="020B0604020202020204" pitchFamily="34" charset="0"/>
              </a:rPr>
              <a:t> Breakdown</a:t>
            </a:r>
            <a:endParaRPr lang="en-AU" b="1">
              <a:solidFill>
                <a:sysClr val="windowText" lastClr="000000"/>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'eBrochure Data'!$J$1</c:f>
              <c:strCache>
                <c:ptCount val="1"/>
                <c:pt idx="0">
                  <c:v>Mobile</c:v>
                </c:pt>
              </c:strCache>
            </c:strRef>
          </c:tx>
          <c:spPr>
            <a:solidFill>
              <a:schemeClr val="accent1"/>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[0]!AUeBrochureAxisRange</c:f>
              <c:numCache>
                <c:formatCode>0</c:formatCode>
                <c:ptCount val="10"/>
                <c:pt idx="0">
                  <c:v>201405</c:v>
                </c:pt>
                <c:pt idx="1">
                  <c:v>201406</c:v>
                </c:pt>
                <c:pt idx="2">
                  <c:v>201407</c:v>
                </c:pt>
                <c:pt idx="3">
                  <c:v>201408</c:v>
                </c:pt>
                <c:pt idx="4">
                  <c:v>201409</c:v>
                </c:pt>
                <c:pt idx="5">
                  <c:v>201410</c:v>
                </c:pt>
                <c:pt idx="6">
                  <c:v>201411</c:v>
                </c:pt>
                <c:pt idx="7">
                  <c:v>201412</c:v>
                </c:pt>
                <c:pt idx="8">
                  <c:v>201413</c:v>
                </c:pt>
                <c:pt idx="9">
                  <c:v>201414</c:v>
                </c:pt>
              </c:numCache>
            </c:numRef>
          </c:cat>
          <c:val>
            <c:numRef>
              <c:f>[0]!AUMobileGraphSelection</c:f>
              <c:numCache>
                <c:formatCode>General</c:formatCode>
                <c:ptCount val="10"/>
                <c:pt idx="0">
                  <c:v>320</c:v>
                </c:pt>
                <c:pt idx="1">
                  <c:v>368</c:v>
                </c:pt>
                <c:pt idx="2">
                  <c:v>390</c:v>
                </c:pt>
                <c:pt idx="3">
                  <c:v>322</c:v>
                </c:pt>
                <c:pt idx="4">
                  <c:v>380</c:v>
                </c:pt>
                <c:pt idx="5">
                  <c:v>380</c:v>
                </c:pt>
                <c:pt idx="6">
                  <c:v>349</c:v>
                </c:pt>
                <c:pt idx="7">
                  <c:v>349</c:v>
                </c:pt>
                <c:pt idx="8">
                  <c:v>395</c:v>
                </c:pt>
                <c:pt idx="9">
                  <c:v>401</c:v>
                </c:pt>
              </c:numCache>
            </c:numRef>
          </c:val>
        </c:ser>
        <c:ser>
          <c:idx val="1"/>
          <c:order val="1"/>
          <c:tx>
            <c:strRef>
              <c:f>'eBrochure Data'!$L$1</c:f>
              <c:strCache>
                <c:ptCount val="1"/>
                <c:pt idx="0">
                  <c:v>GI3</c:v>
                </c:pt>
              </c:strCache>
            </c:strRef>
          </c:tx>
          <c:spPr>
            <a:solidFill>
              <a:schemeClr val="accent2"/>
            </a:solidFill>
            <a:ln w="25400">
              <a:noFill/>
            </a:ln>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[0]!AUeBrochureAxisRange</c:f>
              <c:numCache>
                <c:formatCode>0</c:formatCode>
                <c:ptCount val="10"/>
                <c:pt idx="0">
                  <c:v>201405</c:v>
                </c:pt>
                <c:pt idx="1">
                  <c:v>201406</c:v>
                </c:pt>
                <c:pt idx="2">
                  <c:v>201407</c:v>
                </c:pt>
                <c:pt idx="3">
                  <c:v>201408</c:v>
                </c:pt>
                <c:pt idx="4">
                  <c:v>201409</c:v>
                </c:pt>
                <c:pt idx="5">
                  <c:v>201410</c:v>
                </c:pt>
                <c:pt idx="6">
                  <c:v>201411</c:v>
                </c:pt>
                <c:pt idx="7">
                  <c:v>201412</c:v>
                </c:pt>
                <c:pt idx="8">
                  <c:v>201413</c:v>
                </c:pt>
                <c:pt idx="9">
                  <c:v>201414</c:v>
                </c:pt>
              </c:numCache>
            </c:numRef>
          </c:cat>
          <c:val>
            <c:numRef>
              <c:f>[0]!AUOtherGraphSelection</c:f>
              <c:numCache>
                <c:formatCode>General</c:formatCode>
                <c:ptCount val="10"/>
                <c:pt idx="0">
                  <c:v>311</c:v>
                </c:pt>
                <c:pt idx="1">
                  <c:v>493</c:v>
                </c:pt>
                <c:pt idx="2">
                  <c:v>407</c:v>
                </c:pt>
                <c:pt idx="3">
                  <c:v>470</c:v>
                </c:pt>
                <c:pt idx="4">
                  <c:v>419</c:v>
                </c:pt>
                <c:pt idx="5">
                  <c:v>436</c:v>
                </c:pt>
                <c:pt idx="6">
                  <c:v>424</c:v>
                </c:pt>
                <c:pt idx="7">
                  <c:v>434</c:v>
                </c:pt>
                <c:pt idx="8">
                  <c:v>423</c:v>
                </c:pt>
                <c:pt idx="9">
                  <c:v>372</c:v>
                </c:pt>
              </c:numCache>
            </c:numRef>
          </c:val>
        </c:ser>
        <c:ser>
          <c:idx val="2"/>
          <c:order val="2"/>
          <c:tx>
            <c:strRef>
              <c:f>'eBrochure Data'!$K$1</c:f>
              <c:strCache>
                <c:ptCount val="1"/>
                <c:pt idx="0">
                  <c:v>Avon Online</c:v>
                </c:pt>
              </c:strCache>
            </c:strRef>
          </c:tx>
          <c:spPr>
            <a:solidFill>
              <a:schemeClr val="accent3"/>
            </a:solidFill>
            <a:ln w="25400">
              <a:noFill/>
            </a:ln>
            <a:effectLst/>
          </c:spP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[0]!AUeBrochureAxisRange</c:f>
              <c:numCache>
                <c:formatCode>0</c:formatCode>
                <c:ptCount val="10"/>
                <c:pt idx="0">
                  <c:v>201405</c:v>
                </c:pt>
                <c:pt idx="1">
                  <c:v>201406</c:v>
                </c:pt>
                <c:pt idx="2">
                  <c:v>201407</c:v>
                </c:pt>
                <c:pt idx="3">
                  <c:v>201408</c:v>
                </c:pt>
                <c:pt idx="4">
                  <c:v>201409</c:v>
                </c:pt>
                <c:pt idx="5">
                  <c:v>201410</c:v>
                </c:pt>
                <c:pt idx="6">
                  <c:v>201411</c:v>
                </c:pt>
                <c:pt idx="7">
                  <c:v>201412</c:v>
                </c:pt>
                <c:pt idx="8">
                  <c:v>201413</c:v>
                </c:pt>
                <c:pt idx="9">
                  <c:v>201414</c:v>
                </c:pt>
              </c:numCache>
            </c:numRef>
          </c:cat>
          <c:val>
            <c:numRef>
              <c:f>[0]!AUDCEGraphSelection</c:f>
              <c:numCache>
                <c:formatCode>General</c:formatCode>
                <c:ptCount val="10"/>
                <c:pt idx="0">
                  <c:v>0</c:v>
                </c:pt>
                <c:pt idx="1">
                  <c:v>0</c:v>
                </c:pt>
                <c:pt idx="2">
                  <c:v>0</c:v>
                </c:pt>
                <c:pt idx="3">
                  <c:v>0</c:v>
                </c:pt>
                <c:pt idx="4">
                  <c:v>196</c:v>
                </c:pt>
                <c:pt idx="5">
                  <c:v>724</c:v>
                </c:pt>
                <c:pt idx="6">
                  <c:v>698</c:v>
                </c:pt>
                <c:pt idx="7">
                  <c:v>746</c:v>
                </c:pt>
                <c:pt idx="8">
                  <c:v>817</c:v>
                </c:pt>
                <c:pt idx="9">
                  <c:v>769</c:v>
                </c:pt>
              </c:numCache>
            </c:numRef>
          </c:val>
        </c:ser>
        <c:dLbls>
          <c:showLegendKey val="0"/>
          <c:showVal val="0"/>
          <c:showCatName val="0"/>
          <c:showSerName val="0"/>
          <c:showPercent val="0"/>
          <c:showBubbleSize val="0"/>
        </c:dLbls>
        <c:axId val="328016496"/>
        <c:axId val="328018928"/>
      </c:areaChart>
      <c:catAx>
        <c:axId val="328016496"/>
        <c:scaling>
          <c:orientation val="minMax"/>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018928"/>
        <c:crosses val="autoZero"/>
        <c:auto val="1"/>
        <c:lblAlgn val="ctr"/>
        <c:lblOffset val="100"/>
        <c:noMultiLvlLbl val="0"/>
      </c:catAx>
      <c:valAx>
        <c:axId val="328018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b="1">
                    <a:solidFill>
                      <a:sysClr val="windowText" lastClr="000000"/>
                    </a:solidFill>
                  </a:rPr>
                  <a:t>Orders Submitted</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016496"/>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sz="2400" dirty="0"/>
              <a:t>Representative </a:t>
            </a:r>
            <a:r>
              <a:rPr lang="en-AU" sz="2400" dirty="0" smtClean="0"/>
              <a:t>Orders CSP</a:t>
            </a:r>
            <a:endParaRPr lang="en-AU" sz="24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AU Representative Sales</c:v>
          </c:tx>
          <c:spPr>
            <a:ln w="28575" cap="rnd">
              <a:solidFill>
                <a:schemeClr val="accent1"/>
              </a:solidFill>
              <a:round/>
            </a:ln>
            <a:effectLst/>
          </c:spPr>
          <c:marker>
            <c:symbol val="none"/>
          </c:marker>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[0]!CampaignRepSalesLabels</c:f>
              <c:numCache>
                <c:formatCode>General</c:formatCode>
                <c:ptCount val="6"/>
                <c:pt idx="0">
                  <c:v>201409</c:v>
                </c:pt>
                <c:pt idx="1">
                  <c:v>201410</c:v>
                </c:pt>
                <c:pt idx="2">
                  <c:v>201411</c:v>
                </c:pt>
                <c:pt idx="3">
                  <c:v>201412</c:v>
                </c:pt>
                <c:pt idx="4">
                  <c:v>201413</c:v>
                </c:pt>
                <c:pt idx="5">
                  <c:v>201414</c:v>
                </c:pt>
              </c:numCache>
            </c:numRef>
          </c:cat>
          <c:val>
            <c:numRef>
              <c:f>[0]!CampaignRepSalesAU</c:f>
              <c:numCache>
                <c:formatCode>General</c:formatCode>
                <c:ptCount val="6"/>
                <c:pt idx="0">
                  <c:v>5898.24</c:v>
                </c:pt>
                <c:pt idx="1">
                  <c:v>30477.300000000003</c:v>
                </c:pt>
                <c:pt idx="2">
                  <c:v>25206.34</c:v>
                </c:pt>
                <c:pt idx="3">
                  <c:v>30707.5</c:v>
                </c:pt>
                <c:pt idx="4">
                  <c:v>33856.93</c:v>
                </c:pt>
                <c:pt idx="5">
                  <c:v>28239.43</c:v>
                </c:pt>
              </c:numCache>
            </c:numRef>
          </c:val>
          <c:smooth val="0"/>
        </c:ser>
        <c:ser>
          <c:idx val="1"/>
          <c:order val="1"/>
          <c:tx>
            <c:v>NZ Representative Sales</c:v>
          </c:tx>
          <c:spPr>
            <a:ln w="28575" cap="rnd">
              <a:solidFill>
                <a:schemeClr val="accent2"/>
              </a:solidFill>
              <a:round/>
            </a:ln>
            <a:effectLst/>
          </c:spPr>
          <c:marker>
            <c:symbol val="none"/>
          </c:marker>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[0]!CampaignRepSalesLabels</c:f>
              <c:numCache>
                <c:formatCode>General</c:formatCode>
                <c:ptCount val="6"/>
                <c:pt idx="0">
                  <c:v>201409</c:v>
                </c:pt>
                <c:pt idx="1">
                  <c:v>201410</c:v>
                </c:pt>
                <c:pt idx="2">
                  <c:v>201411</c:v>
                </c:pt>
                <c:pt idx="3">
                  <c:v>201412</c:v>
                </c:pt>
                <c:pt idx="4">
                  <c:v>201413</c:v>
                </c:pt>
                <c:pt idx="5">
                  <c:v>201414</c:v>
                </c:pt>
              </c:numCache>
            </c:numRef>
          </c:cat>
          <c:val>
            <c:numRef>
              <c:f>[0]!CampaignRepSalesNZ</c:f>
              <c:numCache>
                <c:formatCode>General</c:formatCode>
                <c:ptCount val="6"/>
                <c:pt idx="0">
                  <c:v>1337.13</c:v>
                </c:pt>
                <c:pt idx="1">
                  <c:v>6627.880000000001</c:v>
                </c:pt>
                <c:pt idx="2">
                  <c:v>6231.79</c:v>
                </c:pt>
                <c:pt idx="3">
                  <c:v>9653.2900000000009</c:v>
                </c:pt>
                <c:pt idx="4">
                  <c:v>7505.2900000000009</c:v>
                </c:pt>
                <c:pt idx="5">
                  <c:v>6786.5099999999993</c:v>
                </c:pt>
              </c:numCache>
            </c:numRef>
          </c:val>
          <c:smooth val="0"/>
        </c:ser>
        <c:dLbls>
          <c:showLegendKey val="0"/>
          <c:showVal val="0"/>
          <c:showCatName val="0"/>
          <c:showSerName val="0"/>
          <c:showPercent val="0"/>
          <c:showBubbleSize val="0"/>
        </c:dLbls>
        <c:smooth val="0"/>
        <c:axId val="327455152"/>
        <c:axId val="327860704"/>
      </c:lineChart>
      <c:catAx>
        <c:axId val="327455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27860704"/>
        <c:crosses val="autoZero"/>
        <c:auto val="1"/>
        <c:lblAlgn val="ctr"/>
        <c:lblOffset val="100"/>
        <c:noMultiLvlLbl val="0"/>
      </c:catAx>
      <c:valAx>
        <c:axId val="32786070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2745515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'Customer Data'!$AH$32</c:f>
          <c:strCache>
            <c:ptCount val="1"/>
            <c:pt idx="0">
              <c:v>DCE Order Count ANZ</c:v>
            </c:pt>
          </c:strCache>
        </c:strRef>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v>GI3</c:v>
          </c:tx>
          <c:spPr>
            <a:solidFill>
              <a:schemeClr val="accent1"/>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[0]!CustomerDataDates</c:f>
              <c:numCache>
                <c:formatCode>d\-mmm\-yy</c:formatCode>
                <c:ptCount val="108"/>
                <c:pt idx="0">
                  <c:v>41743</c:v>
                </c:pt>
                <c:pt idx="1">
                  <c:v>41744</c:v>
                </c:pt>
                <c:pt idx="2">
                  <c:v>41745</c:v>
                </c:pt>
                <c:pt idx="3">
                  <c:v>41746</c:v>
                </c:pt>
                <c:pt idx="4">
                  <c:v>41747</c:v>
                </c:pt>
                <c:pt idx="5">
                  <c:v>41748</c:v>
                </c:pt>
                <c:pt idx="6">
                  <c:v>41749</c:v>
                </c:pt>
                <c:pt idx="7">
                  <c:v>41750</c:v>
                </c:pt>
                <c:pt idx="8">
                  <c:v>41751</c:v>
                </c:pt>
                <c:pt idx="9">
                  <c:v>41752</c:v>
                </c:pt>
                <c:pt idx="10">
                  <c:v>41753</c:v>
                </c:pt>
                <c:pt idx="11">
                  <c:v>41754</c:v>
                </c:pt>
                <c:pt idx="12">
                  <c:v>41755</c:v>
                </c:pt>
                <c:pt idx="13">
                  <c:v>41756</c:v>
                </c:pt>
                <c:pt idx="14">
                  <c:v>41757</c:v>
                </c:pt>
                <c:pt idx="15">
                  <c:v>41758</c:v>
                </c:pt>
                <c:pt idx="16">
                  <c:v>41759</c:v>
                </c:pt>
                <c:pt idx="17">
                  <c:v>41760</c:v>
                </c:pt>
                <c:pt idx="18">
                  <c:v>41761</c:v>
                </c:pt>
                <c:pt idx="19">
                  <c:v>41762</c:v>
                </c:pt>
                <c:pt idx="20">
                  <c:v>41763</c:v>
                </c:pt>
                <c:pt idx="21">
                  <c:v>41764</c:v>
                </c:pt>
                <c:pt idx="22">
                  <c:v>41765</c:v>
                </c:pt>
                <c:pt idx="23">
                  <c:v>41766</c:v>
                </c:pt>
                <c:pt idx="24">
                  <c:v>41767</c:v>
                </c:pt>
                <c:pt idx="25">
                  <c:v>41768</c:v>
                </c:pt>
                <c:pt idx="26">
                  <c:v>41769</c:v>
                </c:pt>
                <c:pt idx="27">
                  <c:v>41770</c:v>
                </c:pt>
                <c:pt idx="28">
                  <c:v>41771</c:v>
                </c:pt>
                <c:pt idx="29">
                  <c:v>41772</c:v>
                </c:pt>
                <c:pt idx="30">
                  <c:v>41773</c:v>
                </c:pt>
                <c:pt idx="31">
                  <c:v>41774</c:v>
                </c:pt>
                <c:pt idx="32">
                  <c:v>41775</c:v>
                </c:pt>
                <c:pt idx="33">
                  <c:v>41776</c:v>
                </c:pt>
                <c:pt idx="34">
                  <c:v>41777</c:v>
                </c:pt>
                <c:pt idx="35">
                  <c:v>41778</c:v>
                </c:pt>
                <c:pt idx="36">
                  <c:v>41779</c:v>
                </c:pt>
                <c:pt idx="37">
                  <c:v>41780</c:v>
                </c:pt>
                <c:pt idx="38">
                  <c:v>41781</c:v>
                </c:pt>
                <c:pt idx="39">
                  <c:v>41782</c:v>
                </c:pt>
                <c:pt idx="40">
                  <c:v>41783</c:v>
                </c:pt>
                <c:pt idx="41">
                  <c:v>41784</c:v>
                </c:pt>
                <c:pt idx="42">
                  <c:v>41785</c:v>
                </c:pt>
                <c:pt idx="43">
                  <c:v>41786</c:v>
                </c:pt>
                <c:pt idx="44">
                  <c:v>41787</c:v>
                </c:pt>
                <c:pt idx="45">
                  <c:v>41788</c:v>
                </c:pt>
                <c:pt idx="46">
                  <c:v>41789</c:v>
                </c:pt>
                <c:pt idx="47">
                  <c:v>41790</c:v>
                </c:pt>
                <c:pt idx="48">
                  <c:v>41791</c:v>
                </c:pt>
                <c:pt idx="49">
                  <c:v>41792</c:v>
                </c:pt>
                <c:pt idx="50">
                  <c:v>41793</c:v>
                </c:pt>
                <c:pt idx="51">
                  <c:v>41794</c:v>
                </c:pt>
                <c:pt idx="52">
                  <c:v>41795</c:v>
                </c:pt>
                <c:pt idx="53">
                  <c:v>41796</c:v>
                </c:pt>
                <c:pt idx="54">
                  <c:v>41797</c:v>
                </c:pt>
                <c:pt idx="55">
                  <c:v>41798</c:v>
                </c:pt>
                <c:pt idx="56">
                  <c:v>41799</c:v>
                </c:pt>
                <c:pt idx="57">
                  <c:v>41800</c:v>
                </c:pt>
                <c:pt idx="58">
                  <c:v>41801</c:v>
                </c:pt>
                <c:pt idx="59">
                  <c:v>41802</c:v>
                </c:pt>
                <c:pt idx="60">
                  <c:v>41803</c:v>
                </c:pt>
                <c:pt idx="61">
                  <c:v>41804</c:v>
                </c:pt>
                <c:pt idx="62">
                  <c:v>41805</c:v>
                </c:pt>
                <c:pt idx="63">
                  <c:v>41806</c:v>
                </c:pt>
                <c:pt idx="64">
                  <c:v>41807</c:v>
                </c:pt>
                <c:pt idx="65">
                  <c:v>41808</c:v>
                </c:pt>
                <c:pt idx="66">
                  <c:v>41809</c:v>
                </c:pt>
                <c:pt idx="67">
                  <c:v>41810</c:v>
                </c:pt>
                <c:pt idx="68">
                  <c:v>41811</c:v>
                </c:pt>
                <c:pt idx="69">
                  <c:v>41812</c:v>
                </c:pt>
                <c:pt idx="70">
                  <c:v>41813</c:v>
                </c:pt>
                <c:pt idx="71">
                  <c:v>41814</c:v>
                </c:pt>
                <c:pt idx="72">
                  <c:v>41815</c:v>
                </c:pt>
                <c:pt idx="73">
                  <c:v>41816</c:v>
                </c:pt>
                <c:pt idx="74">
                  <c:v>41817</c:v>
                </c:pt>
                <c:pt idx="75">
                  <c:v>41818</c:v>
                </c:pt>
                <c:pt idx="76">
                  <c:v>41819</c:v>
                </c:pt>
                <c:pt idx="77">
                  <c:v>41820</c:v>
                </c:pt>
                <c:pt idx="78">
                  <c:v>41821</c:v>
                </c:pt>
                <c:pt idx="79">
                  <c:v>41822</c:v>
                </c:pt>
                <c:pt idx="80">
                  <c:v>41823</c:v>
                </c:pt>
                <c:pt idx="81">
                  <c:v>41824</c:v>
                </c:pt>
                <c:pt idx="82">
                  <c:v>41825</c:v>
                </c:pt>
                <c:pt idx="83">
                  <c:v>41826</c:v>
                </c:pt>
                <c:pt idx="84">
                  <c:v>41827</c:v>
                </c:pt>
                <c:pt idx="85">
                  <c:v>41828</c:v>
                </c:pt>
                <c:pt idx="86">
                  <c:v>41829</c:v>
                </c:pt>
                <c:pt idx="87">
                  <c:v>41830</c:v>
                </c:pt>
                <c:pt idx="88">
                  <c:v>41831</c:v>
                </c:pt>
                <c:pt idx="89">
                  <c:v>41832</c:v>
                </c:pt>
                <c:pt idx="90">
                  <c:v>41833</c:v>
                </c:pt>
                <c:pt idx="91">
                  <c:v>41834</c:v>
                </c:pt>
                <c:pt idx="92">
                  <c:v>41835</c:v>
                </c:pt>
                <c:pt idx="93">
                  <c:v>41836</c:v>
                </c:pt>
                <c:pt idx="94">
                  <c:v>41837</c:v>
                </c:pt>
                <c:pt idx="95">
                  <c:v>41838</c:v>
                </c:pt>
                <c:pt idx="96">
                  <c:v>41839</c:v>
                </c:pt>
                <c:pt idx="97">
                  <c:v>41840</c:v>
                </c:pt>
                <c:pt idx="98">
                  <c:v>41841</c:v>
                </c:pt>
                <c:pt idx="99">
                  <c:v>41842</c:v>
                </c:pt>
                <c:pt idx="100">
                  <c:v>41843</c:v>
                </c:pt>
                <c:pt idx="101">
                  <c:v>41844</c:v>
                </c:pt>
                <c:pt idx="102">
                  <c:v>41845</c:v>
                </c:pt>
                <c:pt idx="103">
                  <c:v>41846</c:v>
                </c:pt>
                <c:pt idx="104">
                  <c:v>41847</c:v>
                </c:pt>
                <c:pt idx="105">
                  <c:v>41848</c:v>
                </c:pt>
                <c:pt idx="106">
                  <c:v>41849</c:v>
                </c:pt>
                <c:pt idx="107">
                  <c:v>41850</c:v>
                </c:pt>
              </c:numCache>
            </c:numRef>
          </c:cat>
          <c:val>
            <c:numRef>
              <c:f>[0]!GraphCustomerGI3Orders</c:f>
              <c:numCache>
                <c:formatCode>0</c:formatCode>
                <c:ptCount val="108"/>
                <c:pt idx="0">
                  <c:v>49</c:v>
                </c:pt>
                <c:pt idx="1">
                  <c:v>51</c:v>
                </c:pt>
                <c:pt idx="2">
                  <c:v>30</c:v>
                </c:pt>
                <c:pt idx="3">
                  <c:v>30</c:v>
                </c:pt>
                <c:pt idx="4">
                  <c:v>28</c:v>
                </c:pt>
                <c:pt idx="5">
                  <c:v>24</c:v>
                </c:pt>
                <c:pt idx="6">
                  <c:v>14</c:v>
                </c:pt>
                <c:pt idx="7">
                  <c:v>26</c:v>
                </c:pt>
                <c:pt idx="8">
                  <c:v>35</c:v>
                </c:pt>
                <c:pt idx="9">
                  <c:v>48</c:v>
                </c:pt>
                <c:pt idx="10">
                  <c:v>100</c:v>
                </c:pt>
                <c:pt idx="11">
                  <c:v>55</c:v>
                </c:pt>
                <c:pt idx="12">
                  <c:v>46</c:v>
                </c:pt>
                <c:pt idx="13">
                  <c:v>54</c:v>
                </c:pt>
                <c:pt idx="14">
                  <c:v>46</c:v>
                </c:pt>
                <c:pt idx="15">
                  <c:v>48</c:v>
                </c:pt>
                <c:pt idx="16">
                  <c:v>79</c:v>
                </c:pt>
                <c:pt idx="17">
                  <c:v>51</c:v>
                </c:pt>
                <c:pt idx="18">
                  <c:v>38</c:v>
                </c:pt>
                <c:pt idx="19">
                  <c:v>34</c:v>
                </c:pt>
                <c:pt idx="20">
                  <c:v>38</c:v>
                </c:pt>
                <c:pt idx="21">
                  <c:v>66</c:v>
                </c:pt>
                <c:pt idx="22">
                  <c:v>56</c:v>
                </c:pt>
                <c:pt idx="23">
                  <c:v>52</c:v>
                </c:pt>
                <c:pt idx="24">
                  <c:v>57</c:v>
                </c:pt>
                <c:pt idx="25">
                  <c:v>59</c:v>
                </c:pt>
                <c:pt idx="26">
                  <c:v>35</c:v>
                </c:pt>
                <c:pt idx="27">
                  <c:v>59</c:v>
                </c:pt>
                <c:pt idx="28">
                  <c:v>54</c:v>
                </c:pt>
                <c:pt idx="29">
                  <c:v>72</c:v>
                </c:pt>
                <c:pt idx="30">
                  <c:v>65</c:v>
                </c:pt>
                <c:pt idx="31">
                  <c:v>61</c:v>
                </c:pt>
                <c:pt idx="32">
                  <c:v>83</c:v>
                </c:pt>
                <c:pt idx="33">
                  <c:v>52</c:v>
                </c:pt>
                <c:pt idx="34">
                  <c:v>74</c:v>
                </c:pt>
                <c:pt idx="35">
                  <c:v>71</c:v>
                </c:pt>
                <c:pt idx="36">
                  <c:v>71</c:v>
                </c:pt>
                <c:pt idx="37">
                  <c:v>55</c:v>
                </c:pt>
                <c:pt idx="38">
                  <c:v>42</c:v>
                </c:pt>
                <c:pt idx="39">
                  <c:v>51</c:v>
                </c:pt>
                <c:pt idx="40">
                  <c:v>51</c:v>
                </c:pt>
                <c:pt idx="41">
                  <c:v>57</c:v>
                </c:pt>
                <c:pt idx="42">
                  <c:v>56</c:v>
                </c:pt>
                <c:pt idx="43">
                  <c:v>60</c:v>
                </c:pt>
                <c:pt idx="44">
                  <c:v>52</c:v>
                </c:pt>
                <c:pt idx="45">
                  <c:v>48</c:v>
                </c:pt>
                <c:pt idx="46">
                  <c:v>47</c:v>
                </c:pt>
                <c:pt idx="47">
                  <c:v>60</c:v>
                </c:pt>
                <c:pt idx="48">
                  <c:v>56</c:v>
                </c:pt>
                <c:pt idx="49">
                  <c:v>53</c:v>
                </c:pt>
                <c:pt idx="50">
                  <c:v>59</c:v>
                </c:pt>
                <c:pt idx="51">
                  <c:v>59</c:v>
                </c:pt>
                <c:pt idx="52">
                  <c:v>35</c:v>
                </c:pt>
                <c:pt idx="53">
                  <c:v>39</c:v>
                </c:pt>
                <c:pt idx="54">
                  <c:v>45</c:v>
                </c:pt>
                <c:pt idx="55">
                  <c:v>47</c:v>
                </c:pt>
                <c:pt idx="56">
                  <c:v>37</c:v>
                </c:pt>
                <c:pt idx="57">
                  <c:v>66</c:v>
                </c:pt>
                <c:pt idx="58">
                  <c:v>60</c:v>
                </c:pt>
                <c:pt idx="59">
                  <c:v>58</c:v>
                </c:pt>
                <c:pt idx="60">
                  <c:v>44</c:v>
                </c:pt>
                <c:pt idx="61">
                  <c:v>30</c:v>
                </c:pt>
                <c:pt idx="62">
                  <c:v>47</c:v>
                </c:pt>
                <c:pt idx="63">
                  <c:v>57</c:v>
                </c:pt>
                <c:pt idx="64">
                  <c:v>76</c:v>
                </c:pt>
                <c:pt idx="65">
                  <c:v>70</c:v>
                </c:pt>
                <c:pt idx="66">
                  <c:v>57</c:v>
                </c:pt>
                <c:pt idx="67">
                  <c:v>46</c:v>
                </c:pt>
                <c:pt idx="68">
                  <c:v>54</c:v>
                </c:pt>
                <c:pt idx="69">
                  <c:v>55</c:v>
                </c:pt>
                <c:pt idx="70">
                  <c:v>62</c:v>
                </c:pt>
                <c:pt idx="71">
                  <c:v>70</c:v>
                </c:pt>
                <c:pt idx="72">
                  <c:v>56</c:v>
                </c:pt>
                <c:pt idx="73">
                  <c:v>51</c:v>
                </c:pt>
                <c:pt idx="74">
                  <c:v>42</c:v>
                </c:pt>
                <c:pt idx="75">
                  <c:v>50</c:v>
                </c:pt>
                <c:pt idx="76">
                  <c:v>59</c:v>
                </c:pt>
                <c:pt idx="77">
                  <c:v>64</c:v>
                </c:pt>
                <c:pt idx="78">
                  <c:v>48</c:v>
                </c:pt>
                <c:pt idx="79">
                  <c:v>63</c:v>
                </c:pt>
                <c:pt idx="80">
                  <c:v>57</c:v>
                </c:pt>
                <c:pt idx="81">
                  <c:v>52</c:v>
                </c:pt>
                <c:pt idx="82">
                  <c:v>34</c:v>
                </c:pt>
                <c:pt idx="83">
                  <c:v>49</c:v>
                </c:pt>
                <c:pt idx="84">
                  <c:v>60</c:v>
                </c:pt>
                <c:pt idx="85">
                  <c:v>44</c:v>
                </c:pt>
                <c:pt idx="86">
                  <c:v>67</c:v>
                </c:pt>
                <c:pt idx="87">
                  <c:v>55</c:v>
                </c:pt>
                <c:pt idx="88">
                  <c:v>43</c:v>
                </c:pt>
                <c:pt idx="89">
                  <c:v>45</c:v>
                </c:pt>
                <c:pt idx="90">
                  <c:v>55</c:v>
                </c:pt>
                <c:pt idx="91">
                  <c:v>75</c:v>
                </c:pt>
                <c:pt idx="92">
                  <c:v>52</c:v>
                </c:pt>
                <c:pt idx="93">
                  <c:v>66</c:v>
                </c:pt>
                <c:pt idx="94">
                  <c:v>76</c:v>
                </c:pt>
                <c:pt idx="95">
                  <c:v>50</c:v>
                </c:pt>
                <c:pt idx="96">
                  <c:v>50</c:v>
                </c:pt>
                <c:pt idx="97">
                  <c:v>52</c:v>
                </c:pt>
                <c:pt idx="98">
                  <c:v>70</c:v>
                </c:pt>
                <c:pt idx="99">
                  <c:v>46</c:v>
                </c:pt>
                <c:pt idx="100">
                  <c:v>52</c:v>
                </c:pt>
                <c:pt idx="101">
                  <c:v>65</c:v>
                </c:pt>
                <c:pt idx="102">
                  <c:v>42</c:v>
                </c:pt>
                <c:pt idx="103">
                  <c:v>31</c:v>
                </c:pt>
                <c:pt idx="104">
                  <c:v>50</c:v>
                </c:pt>
                <c:pt idx="105">
                  <c:v>38</c:v>
                </c:pt>
                <c:pt idx="106">
                  <c:v>42</c:v>
                </c:pt>
                <c:pt idx="107">
                  <c:v>20</c:v>
                </c:pt>
              </c:numCache>
            </c:numRef>
          </c:val>
        </c:ser>
        <c:ser>
          <c:idx val="1"/>
          <c:order val="1"/>
          <c:tx>
            <c:v>Hard Attached</c:v>
          </c:tx>
          <c:spPr>
            <a:solidFill>
              <a:schemeClr val="accent2"/>
            </a:solidFill>
            <a:ln w="25400">
              <a:noFill/>
            </a:ln>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[0]!GraphCustomerHardAttachedOrders</c:f>
              <c:numCache>
                <c:formatCode>#,##0</c:formatCode>
                <c:ptCount val="108"/>
                <c:pt idx="0">
                  <c:v>0</c:v>
                </c:pt>
                <c:pt idx="1">
                  <c:v>0</c:v>
                </c:pt>
                <c:pt idx="2">
                  <c:v>4</c:v>
                </c:pt>
                <c:pt idx="3">
                  <c:v>0</c:v>
                </c:pt>
                <c:pt idx="4">
                  <c:v>1</c:v>
                </c:pt>
                <c:pt idx="5">
                  <c:v>0</c:v>
                </c:pt>
                <c:pt idx="6">
                  <c:v>0</c:v>
                </c:pt>
                <c:pt idx="7">
                  <c:v>1</c:v>
                </c:pt>
                <c:pt idx="8">
                  <c:v>2</c:v>
                </c:pt>
                <c:pt idx="9">
                  <c:v>2</c:v>
                </c:pt>
                <c:pt idx="10">
                  <c:v>2</c:v>
                </c:pt>
                <c:pt idx="11">
                  <c:v>1</c:v>
                </c:pt>
                <c:pt idx="12">
                  <c:v>0</c:v>
                </c:pt>
                <c:pt idx="13">
                  <c:v>1</c:v>
                </c:pt>
                <c:pt idx="14">
                  <c:v>1</c:v>
                </c:pt>
                <c:pt idx="15">
                  <c:v>1</c:v>
                </c:pt>
                <c:pt idx="16">
                  <c:v>0</c:v>
                </c:pt>
                <c:pt idx="17">
                  <c:v>2</c:v>
                </c:pt>
                <c:pt idx="18">
                  <c:v>3</c:v>
                </c:pt>
                <c:pt idx="19">
                  <c:v>0</c:v>
                </c:pt>
                <c:pt idx="20">
                  <c:v>0</c:v>
                </c:pt>
                <c:pt idx="21">
                  <c:v>0</c:v>
                </c:pt>
                <c:pt idx="22">
                  <c:v>2</c:v>
                </c:pt>
                <c:pt idx="23">
                  <c:v>0</c:v>
                </c:pt>
                <c:pt idx="24">
                  <c:v>0</c:v>
                </c:pt>
                <c:pt idx="25">
                  <c:v>0</c:v>
                </c:pt>
                <c:pt idx="26">
                  <c:v>0</c:v>
                </c:pt>
                <c:pt idx="27">
                  <c:v>1</c:v>
                </c:pt>
                <c:pt idx="28">
                  <c:v>0</c:v>
                </c:pt>
                <c:pt idx="29">
                  <c:v>1</c:v>
                </c:pt>
                <c:pt idx="30">
                  <c:v>0</c:v>
                </c:pt>
                <c:pt idx="31">
                  <c:v>2</c:v>
                </c:pt>
                <c:pt idx="32">
                  <c:v>0</c:v>
                </c:pt>
                <c:pt idx="33">
                  <c:v>1</c:v>
                </c:pt>
                <c:pt idx="34">
                  <c:v>1</c:v>
                </c:pt>
                <c:pt idx="35">
                  <c:v>1</c:v>
                </c:pt>
                <c:pt idx="36">
                  <c:v>1</c:v>
                </c:pt>
                <c:pt idx="37">
                  <c:v>1</c:v>
                </c:pt>
                <c:pt idx="38">
                  <c:v>1</c:v>
                </c:pt>
                <c:pt idx="39">
                  <c:v>2</c:v>
                </c:pt>
                <c:pt idx="40">
                  <c:v>0</c:v>
                </c:pt>
                <c:pt idx="41">
                  <c:v>0</c:v>
                </c:pt>
                <c:pt idx="42">
                  <c:v>3</c:v>
                </c:pt>
                <c:pt idx="43">
                  <c:v>0</c:v>
                </c:pt>
                <c:pt idx="44">
                  <c:v>2</c:v>
                </c:pt>
                <c:pt idx="45">
                  <c:v>2</c:v>
                </c:pt>
                <c:pt idx="46">
                  <c:v>1</c:v>
                </c:pt>
                <c:pt idx="47">
                  <c:v>2</c:v>
                </c:pt>
                <c:pt idx="48">
                  <c:v>2</c:v>
                </c:pt>
                <c:pt idx="49">
                  <c:v>3</c:v>
                </c:pt>
                <c:pt idx="50">
                  <c:v>1</c:v>
                </c:pt>
                <c:pt idx="51">
                  <c:v>0</c:v>
                </c:pt>
                <c:pt idx="52">
                  <c:v>3</c:v>
                </c:pt>
                <c:pt idx="53">
                  <c:v>1</c:v>
                </c:pt>
                <c:pt idx="54">
                  <c:v>1</c:v>
                </c:pt>
                <c:pt idx="55">
                  <c:v>0</c:v>
                </c:pt>
                <c:pt idx="56">
                  <c:v>1</c:v>
                </c:pt>
                <c:pt idx="57">
                  <c:v>3</c:v>
                </c:pt>
                <c:pt idx="58">
                  <c:v>1</c:v>
                </c:pt>
                <c:pt idx="59">
                  <c:v>2</c:v>
                </c:pt>
                <c:pt idx="60">
                  <c:v>0</c:v>
                </c:pt>
                <c:pt idx="61">
                  <c:v>1</c:v>
                </c:pt>
                <c:pt idx="62">
                  <c:v>2</c:v>
                </c:pt>
                <c:pt idx="63">
                  <c:v>0</c:v>
                </c:pt>
                <c:pt idx="64">
                  <c:v>1</c:v>
                </c:pt>
                <c:pt idx="65">
                  <c:v>4</c:v>
                </c:pt>
                <c:pt idx="66">
                  <c:v>1</c:v>
                </c:pt>
                <c:pt idx="67">
                  <c:v>1</c:v>
                </c:pt>
                <c:pt idx="68">
                  <c:v>2</c:v>
                </c:pt>
                <c:pt idx="69">
                  <c:v>1</c:v>
                </c:pt>
                <c:pt idx="70">
                  <c:v>1</c:v>
                </c:pt>
                <c:pt idx="71">
                  <c:v>1</c:v>
                </c:pt>
                <c:pt idx="72">
                  <c:v>3</c:v>
                </c:pt>
                <c:pt idx="73">
                  <c:v>2</c:v>
                </c:pt>
                <c:pt idx="74">
                  <c:v>2</c:v>
                </c:pt>
                <c:pt idx="75">
                  <c:v>0</c:v>
                </c:pt>
                <c:pt idx="76">
                  <c:v>2</c:v>
                </c:pt>
                <c:pt idx="77">
                  <c:v>2</c:v>
                </c:pt>
                <c:pt idx="78">
                  <c:v>2</c:v>
                </c:pt>
                <c:pt idx="79">
                  <c:v>1</c:v>
                </c:pt>
                <c:pt idx="80">
                  <c:v>2</c:v>
                </c:pt>
                <c:pt idx="81">
                  <c:v>1</c:v>
                </c:pt>
                <c:pt idx="82">
                  <c:v>0</c:v>
                </c:pt>
                <c:pt idx="83">
                  <c:v>2</c:v>
                </c:pt>
                <c:pt idx="84">
                  <c:v>1</c:v>
                </c:pt>
                <c:pt idx="85">
                  <c:v>3</c:v>
                </c:pt>
                <c:pt idx="86">
                  <c:v>3</c:v>
                </c:pt>
                <c:pt idx="87">
                  <c:v>2</c:v>
                </c:pt>
                <c:pt idx="88">
                  <c:v>1</c:v>
                </c:pt>
                <c:pt idx="89">
                  <c:v>2</c:v>
                </c:pt>
                <c:pt idx="90">
                  <c:v>7</c:v>
                </c:pt>
                <c:pt idx="91">
                  <c:v>0</c:v>
                </c:pt>
                <c:pt idx="92">
                  <c:v>3</c:v>
                </c:pt>
                <c:pt idx="93">
                  <c:v>3</c:v>
                </c:pt>
                <c:pt idx="94">
                  <c:v>2</c:v>
                </c:pt>
                <c:pt idx="95">
                  <c:v>2</c:v>
                </c:pt>
                <c:pt idx="96">
                  <c:v>0</c:v>
                </c:pt>
                <c:pt idx="97">
                  <c:v>0</c:v>
                </c:pt>
                <c:pt idx="98">
                  <c:v>2</c:v>
                </c:pt>
                <c:pt idx="99">
                  <c:v>2</c:v>
                </c:pt>
                <c:pt idx="100">
                  <c:v>2</c:v>
                </c:pt>
                <c:pt idx="101">
                  <c:v>0</c:v>
                </c:pt>
                <c:pt idx="102">
                  <c:v>2</c:v>
                </c:pt>
                <c:pt idx="103">
                  <c:v>2</c:v>
                </c:pt>
                <c:pt idx="104">
                  <c:v>1</c:v>
                </c:pt>
                <c:pt idx="105">
                  <c:v>0</c:v>
                </c:pt>
                <c:pt idx="106">
                  <c:v>0</c:v>
                </c:pt>
                <c:pt idx="107">
                  <c:v>0</c:v>
                </c:pt>
              </c:numCache>
            </c:numRef>
          </c:val>
        </c:ser>
        <c:ser>
          <c:idx val="2"/>
          <c:order val="2"/>
          <c:tx>
            <c:v>Soft Attached</c:v>
          </c:tx>
          <c:spPr>
            <a:solidFill>
              <a:schemeClr val="accent3"/>
            </a:solidFill>
            <a:ln w="25400">
              <a:noFill/>
            </a:ln>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[0]!GraphCustomerSoftAttachedOrders</c:f>
              <c:numCache>
                <c:formatCode>#,##0</c:formatCode>
                <c:ptCount val="108"/>
                <c:pt idx="0">
                  <c:v>4</c:v>
                </c:pt>
                <c:pt idx="1">
                  <c:v>9</c:v>
                </c:pt>
                <c:pt idx="2">
                  <c:v>11</c:v>
                </c:pt>
                <c:pt idx="3">
                  <c:v>7</c:v>
                </c:pt>
                <c:pt idx="4">
                  <c:v>7</c:v>
                </c:pt>
                <c:pt idx="5">
                  <c:v>6</c:v>
                </c:pt>
                <c:pt idx="6">
                  <c:v>3</c:v>
                </c:pt>
                <c:pt idx="7">
                  <c:v>13</c:v>
                </c:pt>
                <c:pt idx="8">
                  <c:v>13</c:v>
                </c:pt>
                <c:pt idx="9">
                  <c:v>16</c:v>
                </c:pt>
                <c:pt idx="10">
                  <c:v>41</c:v>
                </c:pt>
                <c:pt idx="11">
                  <c:v>30</c:v>
                </c:pt>
                <c:pt idx="12">
                  <c:v>23</c:v>
                </c:pt>
                <c:pt idx="13">
                  <c:v>20</c:v>
                </c:pt>
                <c:pt idx="14">
                  <c:v>24</c:v>
                </c:pt>
                <c:pt idx="15">
                  <c:v>23</c:v>
                </c:pt>
                <c:pt idx="16">
                  <c:v>21</c:v>
                </c:pt>
                <c:pt idx="17">
                  <c:v>24</c:v>
                </c:pt>
                <c:pt idx="18">
                  <c:v>19</c:v>
                </c:pt>
                <c:pt idx="19">
                  <c:v>21</c:v>
                </c:pt>
                <c:pt idx="20">
                  <c:v>17</c:v>
                </c:pt>
                <c:pt idx="21">
                  <c:v>31</c:v>
                </c:pt>
                <c:pt idx="22">
                  <c:v>31</c:v>
                </c:pt>
                <c:pt idx="23">
                  <c:v>35</c:v>
                </c:pt>
                <c:pt idx="24">
                  <c:v>24</c:v>
                </c:pt>
                <c:pt idx="25">
                  <c:v>32</c:v>
                </c:pt>
                <c:pt idx="26">
                  <c:v>17</c:v>
                </c:pt>
                <c:pt idx="27">
                  <c:v>25</c:v>
                </c:pt>
                <c:pt idx="28">
                  <c:v>26</c:v>
                </c:pt>
                <c:pt idx="29">
                  <c:v>37</c:v>
                </c:pt>
                <c:pt idx="30">
                  <c:v>32</c:v>
                </c:pt>
                <c:pt idx="31">
                  <c:v>37</c:v>
                </c:pt>
                <c:pt idx="32">
                  <c:v>40</c:v>
                </c:pt>
                <c:pt idx="33">
                  <c:v>32</c:v>
                </c:pt>
                <c:pt idx="34">
                  <c:v>29</c:v>
                </c:pt>
                <c:pt idx="35">
                  <c:v>30</c:v>
                </c:pt>
                <c:pt idx="36">
                  <c:v>30</c:v>
                </c:pt>
                <c:pt idx="37">
                  <c:v>42</c:v>
                </c:pt>
                <c:pt idx="38">
                  <c:v>39</c:v>
                </c:pt>
                <c:pt idx="39">
                  <c:v>32</c:v>
                </c:pt>
                <c:pt idx="40">
                  <c:v>33</c:v>
                </c:pt>
                <c:pt idx="41">
                  <c:v>24</c:v>
                </c:pt>
                <c:pt idx="42">
                  <c:v>34</c:v>
                </c:pt>
                <c:pt idx="43">
                  <c:v>37</c:v>
                </c:pt>
                <c:pt idx="44">
                  <c:v>40</c:v>
                </c:pt>
                <c:pt idx="45">
                  <c:v>30</c:v>
                </c:pt>
                <c:pt idx="46">
                  <c:v>31</c:v>
                </c:pt>
                <c:pt idx="47">
                  <c:v>28</c:v>
                </c:pt>
                <c:pt idx="48">
                  <c:v>32</c:v>
                </c:pt>
                <c:pt idx="49">
                  <c:v>31</c:v>
                </c:pt>
                <c:pt idx="50">
                  <c:v>23</c:v>
                </c:pt>
                <c:pt idx="51">
                  <c:v>25</c:v>
                </c:pt>
                <c:pt idx="52">
                  <c:v>21</c:v>
                </c:pt>
                <c:pt idx="53">
                  <c:v>26</c:v>
                </c:pt>
                <c:pt idx="54">
                  <c:v>13</c:v>
                </c:pt>
                <c:pt idx="55">
                  <c:v>26</c:v>
                </c:pt>
                <c:pt idx="56">
                  <c:v>31</c:v>
                </c:pt>
                <c:pt idx="57">
                  <c:v>53</c:v>
                </c:pt>
                <c:pt idx="58">
                  <c:v>32</c:v>
                </c:pt>
                <c:pt idx="59">
                  <c:v>39</c:v>
                </c:pt>
                <c:pt idx="60">
                  <c:v>27</c:v>
                </c:pt>
                <c:pt idx="61">
                  <c:v>27</c:v>
                </c:pt>
                <c:pt idx="62">
                  <c:v>23</c:v>
                </c:pt>
                <c:pt idx="63">
                  <c:v>35</c:v>
                </c:pt>
                <c:pt idx="64">
                  <c:v>32</c:v>
                </c:pt>
                <c:pt idx="65">
                  <c:v>35</c:v>
                </c:pt>
                <c:pt idx="66">
                  <c:v>29</c:v>
                </c:pt>
                <c:pt idx="67">
                  <c:v>28</c:v>
                </c:pt>
                <c:pt idx="68">
                  <c:v>32</c:v>
                </c:pt>
                <c:pt idx="69">
                  <c:v>38</c:v>
                </c:pt>
                <c:pt idx="70">
                  <c:v>37</c:v>
                </c:pt>
                <c:pt idx="71">
                  <c:v>36</c:v>
                </c:pt>
                <c:pt idx="72">
                  <c:v>47</c:v>
                </c:pt>
                <c:pt idx="73">
                  <c:v>42</c:v>
                </c:pt>
                <c:pt idx="74">
                  <c:v>29</c:v>
                </c:pt>
                <c:pt idx="75">
                  <c:v>27</c:v>
                </c:pt>
                <c:pt idx="76">
                  <c:v>45</c:v>
                </c:pt>
                <c:pt idx="77">
                  <c:v>44</c:v>
                </c:pt>
                <c:pt idx="78">
                  <c:v>43</c:v>
                </c:pt>
                <c:pt idx="79">
                  <c:v>30</c:v>
                </c:pt>
                <c:pt idx="80">
                  <c:v>39</c:v>
                </c:pt>
                <c:pt idx="81">
                  <c:v>31</c:v>
                </c:pt>
                <c:pt idx="82">
                  <c:v>22</c:v>
                </c:pt>
                <c:pt idx="83">
                  <c:v>36</c:v>
                </c:pt>
                <c:pt idx="84">
                  <c:v>28</c:v>
                </c:pt>
                <c:pt idx="85">
                  <c:v>33</c:v>
                </c:pt>
                <c:pt idx="86">
                  <c:v>27</c:v>
                </c:pt>
                <c:pt idx="87">
                  <c:v>34</c:v>
                </c:pt>
                <c:pt idx="88">
                  <c:v>30</c:v>
                </c:pt>
                <c:pt idx="89">
                  <c:v>30</c:v>
                </c:pt>
                <c:pt idx="90">
                  <c:v>27</c:v>
                </c:pt>
                <c:pt idx="91">
                  <c:v>39</c:v>
                </c:pt>
                <c:pt idx="92">
                  <c:v>38</c:v>
                </c:pt>
                <c:pt idx="93">
                  <c:v>47</c:v>
                </c:pt>
                <c:pt idx="94">
                  <c:v>48</c:v>
                </c:pt>
                <c:pt idx="95">
                  <c:v>39</c:v>
                </c:pt>
                <c:pt idx="96">
                  <c:v>29</c:v>
                </c:pt>
                <c:pt idx="97">
                  <c:v>39</c:v>
                </c:pt>
                <c:pt idx="98">
                  <c:v>31</c:v>
                </c:pt>
                <c:pt idx="99">
                  <c:v>36</c:v>
                </c:pt>
                <c:pt idx="100">
                  <c:v>28</c:v>
                </c:pt>
                <c:pt idx="101">
                  <c:v>30</c:v>
                </c:pt>
                <c:pt idx="102">
                  <c:v>29</c:v>
                </c:pt>
                <c:pt idx="103">
                  <c:v>28</c:v>
                </c:pt>
                <c:pt idx="104">
                  <c:v>34</c:v>
                </c:pt>
                <c:pt idx="105">
                  <c:v>37</c:v>
                </c:pt>
                <c:pt idx="106">
                  <c:v>33</c:v>
                </c:pt>
                <c:pt idx="107">
                  <c:v>35</c:v>
                </c:pt>
              </c:numCache>
            </c:numRef>
          </c:val>
        </c:ser>
        <c:dLbls>
          <c:showLegendKey val="0"/>
          <c:showVal val="1"/>
          <c:showCatName val="0"/>
          <c:showSerName val="0"/>
          <c:showPercent val="0"/>
          <c:showBubbleSize val="0"/>
        </c:dLbls>
        <c:axId val="329015720"/>
        <c:axId val="327067704"/>
      </c:areaChart>
      <c:dateAx>
        <c:axId val="3290157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sz="2400" dirty="0"/>
                  <a:t>Date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7067704"/>
        <c:crosses val="autoZero"/>
        <c:auto val="1"/>
        <c:lblOffset val="100"/>
        <c:baseTimeUnit val="days"/>
      </c:dateAx>
      <c:valAx>
        <c:axId val="327067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Number of Orders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29015720"/>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'Customer Data'!$AH$63</c:f>
          <c:strCache>
            <c:ptCount val="1"/>
            <c:pt idx="0">
              <c:v>Direct Delivery Sales By Campaign ANZ (AUD)</c:v>
            </c:pt>
          </c:strCache>
        </c:strRef>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'Customer Data'!$AH$68</c:f>
              <c:strCache>
                <c:ptCount val="1"/>
                <c:pt idx="0">
                  <c:v>ANZ Total Sales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numFmt formatCode="&quot;$&quot;#,##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'Customer Data'!$AQ$3:$AQ$8</c:f>
              <c:numCache>
                <c:formatCode>General</c:formatCode>
                <c:ptCount val="6"/>
                <c:pt idx="0">
                  <c:v>201409</c:v>
                </c:pt>
                <c:pt idx="1">
                  <c:v>201410</c:v>
                </c:pt>
                <c:pt idx="2">
                  <c:v>201411</c:v>
                </c:pt>
                <c:pt idx="3">
                  <c:v>201412</c:v>
                </c:pt>
                <c:pt idx="4">
                  <c:v>201413</c:v>
                </c:pt>
                <c:pt idx="5">
                  <c:v>201414</c:v>
                </c:pt>
              </c:numCache>
            </c:numRef>
          </c:cat>
          <c:val>
            <c:numRef>
              <c:f>[0]!DDSalesByCampaign</c:f>
              <c:numCache>
                <c:formatCode>General</c:formatCode>
                <c:ptCount val="6"/>
                <c:pt idx="0">
                  <c:v>3854.7132000000006</c:v>
                </c:pt>
                <c:pt idx="1">
                  <c:v>31921.741999999995</c:v>
                </c:pt>
                <c:pt idx="2">
                  <c:v>33714.095200000003</c:v>
                </c:pt>
                <c:pt idx="3">
                  <c:v>40031.985199999996</c:v>
                </c:pt>
                <c:pt idx="4">
                  <c:v>49444.118399999999</c:v>
                </c:pt>
                <c:pt idx="5">
                  <c:v>43479.544399999999</c:v>
                </c:pt>
              </c:numCache>
            </c:numRef>
          </c:val>
          <c:smooth val="0"/>
        </c:ser>
        <c:dLbls>
          <c:showLegendKey val="0"/>
          <c:showVal val="0"/>
          <c:showCatName val="0"/>
          <c:showSerName val="0"/>
          <c:showPercent val="0"/>
          <c:showBubbleSize val="0"/>
        </c:dLbls>
        <c:marker val="1"/>
        <c:smooth val="0"/>
        <c:axId val="327069664"/>
        <c:axId val="327070056"/>
      </c:lineChart>
      <c:catAx>
        <c:axId val="32706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27070056"/>
        <c:crosses val="autoZero"/>
        <c:auto val="1"/>
        <c:lblAlgn val="ctr"/>
        <c:lblOffset val="100"/>
        <c:noMultiLvlLbl val="0"/>
      </c:catAx>
      <c:valAx>
        <c:axId val="327070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2706966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'Customer Graphs (Source Sales)'!$B$89</c:f>
          <c:strCache>
            <c:ptCount val="1"/>
            <c:pt idx="0">
              <c:v>ANZ Average Order (CSP)</c:v>
            </c:pt>
          </c:strCache>
        </c:strRef>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'Customer Graphs (Source Sales)'!$B$86</c:f>
              <c:strCache>
                <c:ptCount val="1"/>
                <c:pt idx="0">
                  <c:v>ANZ Contact Average Order</c:v>
                </c:pt>
              </c:strCache>
            </c:strRef>
          </c:tx>
          <c:spPr>
            <a:ln w="28575" cap="rnd">
              <a:solidFill>
                <a:schemeClr val="accent1"/>
              </a:solidFill>
              <a:round/>
            </a:ln>
            <a:effectLst/>
          </c:spPr>
          <c:marker>
            <c:symbol val="none"/>
          </c:marker>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[0]!CampaignRepSalesLabels</c:f>
              <c:numCache>
                <c:formatCode>General</c:formatCode>
                <c:ptCount val="6"/>
                <c:pt idx="0">
                  <c:v>201409</c:v>
                </c:pt>
                <c:pt idx="1">
                  <c:v>201410</c:v>
                </c:pt>
                <c:pt idx="2">
                  <c:v>201411</c:v>
                </c:pt>
                <c:pt idx="3">
                  <c:v>201412</c:v>
                </c:pt>
                <c:pt idx="4">
                  <c:v>201413</c:v>
                </c:pt>
                <c:pt idx="5">
                  <c:v>201414</c:v>
                </c:pt>
              </c:numCache>
            </c:numRef>
          </c:cat>
          <c:val>
            <c:numRef>
              <c:f>[0]!AverageOrderGraphContact</c:f>
              <c:numCache>
                <c:formatCode>General</c:formatCode>
                <c:ptCount val="6"/>
                <c:pt idx="0">
                  <c:v>56.042803846153845</c:v>
                </c:pt>
                <c:pt idx="1">
                  <c:v>54.166563741339488</c:v>
                </c:pt>
                <c:pt idx="2">
                  <c:v>57.181773597455177</c:v>
                </c:pt>
                <c:pt idx="3">
                  <c:v>61.419477999999998</c:v>
                </c:pt>
                <c:pt idx="4">
                  <c:v>62.273417999999999</c:v>
                </c:pt>
                <c:pt idx="5">
                  <c:v>59.368265999999998</c:v>
                </c:pt>
              </c:numCache>
            </c:numRef>
          </c:val>
          <c:smooth val="0"/>
        </c:ser>
        <c:ser>
          <c:idx val="1"/>
          <c:order val="1"/>
          <c:tx>
            <c:strRef>
              <c:f>'Customer Graphs (Source Sales)'!$B$87</c:f>
              <c:strCache>
                <c:ptCount val="1"/>
                <c:pt idx="0">
                  <c:v>ANZ No-Contact Average Order</c:v>
                </c:pt>
              </c:strCache>
            </c:strRef>
          </c:tx>
          <c:spPr>
            <a:ln w="28575" cap="rnd">
              <a:solidFill>
                <a:schemeClr val="accent2"/>
              </a:solidFill>
              <a:round/>
            </a:ln>
            <a:effectLst/>
          </c:spPr>
          <c:marker>
            <c:symbol val="none"/>
          </c:marker>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[0]!CampaignRepSalesLabels</c:f>
              <c:numCache>
                <c:formatCode>General</c:formatCode>
                <c:ptCount val="6"/>
                <c:pt idx="0">
                  <c:v>201409</c:v>
                </c:pt>
                <c:pt idx="1">
                  <c:v>201410</c:v>
                </c:pt>
                <c:pt idx="2">
                  <c:v>201411</c:v>
                </c:pt>
                <c:pt idx="3">
                  <c:v>201412</c:v>
                </c:pt>
                <c:pt idx="4">
                  <c:v>201413</c:v>
                </c:pt>
                <c:pt idx="5">
                  <c:v>201414</c:v>
                </c:pt>
              </c:numCache>
            </c:numRef>
          </c:cat>
          <c:val>
            <c:numRef>
              <c:f>[0]!AverageOrderGraphNoContact</c:f>
              <c:numCache>
                <c:formatCode>General</c:formatCode>
                <c:ptCount val="6"/>
                <c:pt idx="0">
                  <c:v>53.084942857142856</c:v>
                </c:pt>
                <c:pt idx="1">
                  <c:v>47.340959999999995</c:v>
                </c:pt>
                <c:pt idx="2">
                  <c:v>53.973394594594595</c:v>
                </c:pt>
                <c:pt idx="3">
                  <c:v>68.466567999999995</c:v>
                </c:pt>
                <c:pt idx="4">
                  <c:v>54.772689999999997</c:v>
                </c:pt>
                <c:pt idx="5">
                  <c:v>61.907682000000001</c:v>
                </c:pt>
              </c:numCache>
            </c:numRef>
          </c:val>
          <c:smooth val="0"/>
        </c:ser>
        <c:ser>
          <c:idx val="2"/>
          <c:order val="2"/>
          <c:tx>
            <c:strRef>
              <c:f>'Customer Graphs (Source Sales)'!$B$88</c:f>
              <c:strCache>
                <c:ptCount val="1"/>
                <c:pt idx="0">
                  <c:v>ANZ Representative Average Order</c:v>
                </c:pt>
              </c:strCache>
            </c:strRef>
          </c:tx>
          <c:spPr>
            <a:ln w="28575" cap="rnd">
              <a:solidFill>
                <a:schemeClr val="accent3"/>
              </a:solidFill>
              <a:round/>
            </a:ln>
            <a:effectLst/>
          </c:spPr>
          <c:marker>
            <c:symbol val="none"/>
          </c:marker>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[0]!CampaignRepSalesLabels</c:f>
              <c:numCache>
                <c:formatCode>General</c:formatCode>
                <c:ptCount val="6"/>
                <c:pt idx="0">
                  <c:v>201409</c:v>
                </c:pt>
                <c:pt idx="1">
                  <c:v>201410</c:v>
                </c:pt>
                <c:pt idx="2">
                  <c:v>201411</c:v>
                </c:pt>
                <c:pt idx="3">
                  <c:v>201412</c:v>
                </c:pt>
                <c:pt idx="4">
                  <c:v>201413</c:v>
                </c:pt>
                <c:pt idx="5">
                  <c:v>201414</c:v>
                </c:pt>
              </c:numCache>
            </c:numRef>
          </c:cat>
          <c:val>
            <c:numRef>
              <c:f>[0]!AverageOrderGraphRep</c:f>
              <c:numCache>
                <c:formatCode>General</c:formatCode>
                <c:ptCount val="6"/>
                <c:pt idx="0">
                  <c:v>29.287938396226416</c:v>
                </c:pt>
                <c:pt idx="1">
                  <c:v>30.642834936350781</c:v>
                </c:pt>
                <c:pt idx="2">
                  <c:v>31.692458640870953</c:v>
                </c:pt>
                <c:pt idx="3">
                  <c:v>36.147699069163593</c:v>
                </c:pt>
                <c:pt idx="4">
                  <c:v>33.814269375091612</c:v>
                </c:pt>
                <c:pt idx="5">
                  <c:v>34.308488340460677</c:v>
                </c:pt>
              </c:numCache>
            </c:numRef>
          </c:val>
          <c:smooth val="0"/>
        </c:ser>
        <c:dLbls>
          <c:showLegendKey val="0"/>
          <c:showVal val="0"/>
          <c:showCatName val="0"/>
          <c:showSerName val="0"/>
          <c:showPercent val="0"/>
          <c:showBubbleSize val="0"/>
        </c:dLbls>
        <c:smooth val="0"/>
        <c:axId val="329038496"/>
        <c:axId val="329038888"/>
      </c:lineChart>
      <c:catAx>
        <c:axId val="32903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29038888"/>
        <c:crosses val="autoZero"/>
        <c:auto val="1"/>
        <c:lblAlgn val="ctr"/>
        <c:lblOffset val="100"/>
        <c:noMultiLvlLbl val="0"/>
      </c:catAx>
      <c:valAx>
        <c:axId val="329038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2903849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653110" fontAlgn="auto">
              <a:spcBef>
                <a:spcPts val="0"/>
              </a:spcBef>
              <a:spcAft>
                <a:spcPts val="0"/>
              </a:spcAft>
              <a:defRPr sz="1200">
                <a:latin typeface="+mn-lt"/>
                <a:cs typeface="+mn-cs"/>
              </a:defRPr>
            </a:lvl1pPr>
          </a:lstStyle>
          <a:p>
            <a:pPr>
              <a:defRPr/>
            </a:pPr>
            <a:r>
              <a:rPr lang="en-US" smtClean="0"/>
              <a:t>Avon 2014 Corporate Template</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653110" fontAlgn="auto">
              <a:spcBef>
                <a:spcPts val="0"/>
              </a:spcBef>
              <a:spcAft>
                <a:spcPts val="0"/>
              </a:spcAft>
              <a:defRPr sz="1200">
                <a:latin typeface="+mn-lt"/>
                <a:cs typeface="+mn-cs"/>
              </a:defRPr>
            </a:lvl1pPr>
          </a:lstStyle>
          <a:p>
            <a:pPr>
              <a:defRPr/>
            </a:pPr>
            <a:fld id="{C165582E-67E6-4419-B5BB-6C836B382B31}" type="datetimeFigureOut">
              <a:rPr lang="en-US"/>
              <a:pPr>
                <a:defRPr/>
              </a:pPr>
              <a:t>10/30/2014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653110" fontAlgn="auto">
              <a:spcBef>
                <a:spcPts val="0"/>
              </a:spcBef>
              <a:spcAft>
                <a:spcPts val="0"/>
              </a:spcAft>
              <a:defRPr sz="1200">
                <a:latin typeface="+mn-lt"/>
                <a:cs typeface="+mn-cs"/>
              </a:defRPr>
            </a:lvl1pPr>
          </a:lstStyle>
          <a:p>
            <a:pPr>
              <a:defRPr/>
            </a:pPr>
            <a:r>
              <a:rPr lang="en-US"/>
              <a:t>Speaker Name</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653110" fontAlgn="auto">
              <a:spcBef>
                <a:spcPts val="0"/>
              </a:spcBef>
              <a:spcAft>
                <a:spcPts val="0"/>
              </a:spcAft>
              <a:defRPr sz="1200">
                <a:latin typeface="+mn-lt"/>
                <a:cs typeface="+mn-cs"/>
              </a:defRPr>
            </a:lvl1pPr>
          </a:lstStyle>
          <a:p>
            <a:pPr>
              <a:defRPr/>
            </a:pPr>
            <a:fld id="{CFF47846-5CDF-4744-8D8A-E7C765BCD50E}" type="slidenum">
              <a:rPr lang="en-US"/>
              <a:pPr>
                <a:defRPr/>
              </a:pPr>
              <a:t>‹#›</a:t>
            </a:fld>
            <a:endParaRPr lang="en-US"/>
          </a:p>
        </p:txBody>
      </p:sp>
    </p:spTree>
    <p:extLst>
      <p:ext uri="{BB962C8B-B14F-4D97-AF65-F5344CB8AC3E}">
        <p14:creationId xmlns:p14="http://schemas.microsoft.com/office/powerpoint/2010/main" val="77894316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653110" fontAlgn="auto">
              <a:spcBef>
                <a:spcPts val="0"/>
              </a:spcBef>
              <a:spcAft>
                <a:spcPts val="0"/>
              </a:spcAft>
              <a:defRPr sz="1200">
                <a:latin typeface="+mn-lt"/>
                <a:cs typeface="+mn-cs"/>
              </a:defRPr>
            </a:lvl1pPr>
          </a:lstStyle>
          <a:p>
            <a:pPr>
              <a:defRPr/>
            </a:pPr>
            <a:r>
              <a:rPr lang="en-US" smtClean="0"/>
              <a:t>Avon 2014 Corporate Template</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653110" fontAlgn="auto">
              <a:spcBef>
                <a:spcPts val="0"/>
              </a:spcBef>
              <a:spcAft>
                <a:spcPts val="0"/>
              </a:spcAft>
              <a:defRPr sz="1200">
                <a:latin typeface="+mn-lt"/>
                <a:cs typeface="+mn-cs"/>
              </a:defRPr>
            </a:lvl1pPr>
          </a:lstStyle>
          <a:p>
            <a:pPr>
              <a:defRPr/>
            </a:pPr>
            <a:fld id="{B0CC3AC8-75DE-4F19-BBF2-0A7657FF1080}" type="datetimeFigureOut">
              <a:rPr lang="en-US"/>
              <a:pPr>
                <a:defRPr/>
              </a:pPr>
              <a:t>10/30/2014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653110" fontAlgn="auto">
              <a:spcBef>
                <a:spcPts val="0"/>
              </a:spcBef>
              <a:spcAft>
                <a:spcPts val="0"/>
              </a:spcAft>
              <a:defRPr sz="1200">
                <a:latin typeface="+mn-lt"/>
                <a:cs typeface="+mn-cs"/>
              </a:defRPr>
            </a:lvl1pPr>
          </a:lstStyle>
          <a:p>
            <a:pPr>
              <a:defRPr/>
            </a:pPr>
            <a:r>
              <a:rPr lang="en-US"/>
              <a:t>Speaker Name</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653110" fontAlgn="auto">
              <a:spcBef>
                <a:spcPts val="0"/>
              </a:spcBef>
              <a:spcAft>
                <a:spcPts val="0"/>
              </a:spcAft>
              <a:defRPr sz="1200">
                <a:latin typeface="+mn-lt"/>
                <a:cs typeface="+mn-cs"/>
              </a:defRPr>
            </a:lvl1pPr>
          </a:lstStyle>
          <a:p>
            <a:pPr>
              <a:defRPr/>
            </a:pPr>
            <a:fld id="{B44DB042-0186-4D28-8F38-5D297D42A3A7}" type="slidenum">
              <a:rPr lang="en-US"/>
              <a:pPr>
                <a:defRPr/>
              </a:pPr>
              <a:t>‹#›</a:t>
            </a:fld>
            <a:endParaRPr lang="en-US"/>
          </a:p>
        </p:txBody>
      </p:sp>
    </p:spTree>
    <p:extLst>
      <p:ext uri="{BB962C8B-B14F-4D97-AF65-F5344CB8AC3E}">
        <p14:creationId xmlns:p14="http://schemas.microsoft.com/office/powerpoint/2010/main" val="3921780132"/>
      </p:ext>
    </p:extLst>
  </p:cSld>
  <p:clrMap bg1="lt1" tx1="dk1" bg2="lt2" tx2="dk2" accent1="accent1" accent2="accent2" accent3="accent3" accent4="accent4" accent5="accent5" accent6="accent6" hlink="hlink" folHlink="folHlink"/>
  <p:hf dt="0"/>
  <p:notesStyle>
    <a:lvl1pPr algn="l" defTabSz="1304925" rtl="0" eaLnBrk="0" fontAlgn="base" hangingPunct="0">
      <a:spcBef>
        <a:spcPct val="30000"/>
      </a:spcBef>
      <a:spcAft>
        <a:spcPct val="0"/>
      </a:spcAft>
      <a:defRPr sz="1700" kern="1200">
        <a:solidFill>
          <a:schemeClr val="tx1"/>
        </a:solidFill>
        <a:latin typeface="+mn-lt"/>
        <a:ea typeface="+mn-ea"/>
        <a:cs typeface="+mn-cs"/>
      </a:defRPr>
    </a:lvl1pPr>
    <a:lvl2pPr marL="652463" algn="l" defTabSz="1304925" rtl="0" eaLnBrk="0" fontAlgn="base" hangingPunct="0">
      <a:spcBef>
        <a:spcPct val="30000"/>
      </a:spcBef>
      <a:spcAft>
        <a:spcPct val="0"/>
      </a:spcAft>
      <a:defRPr sz="1700" kern="1200">
        <a:solidFill>
          <a:schemeClr val="tx1"/>
        </a:solidFill>
        <a:latin typeface="+mn-lt"/>
        <a:ea typeface="+mn-ea"/>
        <a:cs typeface="+mn-cs"/>
      </a:defRPr>
    </a:lvl2pPr>
    <a:lvl3pPr marL="1304925" algn="l" defTabSz="1304925" rtl="0" eaLnBrk="0" fontAlgn="base" hangingPunct="0">
      <a:spcBef>
        <a:spcPct val="30000"/>
      </a:spcBef>
      <a:spcAft>
        <a:spcPct val="0"/>
      </a:spcAft>
      <a:defRPr sz="1700" kern="1200">
        <a:solidFill>
          <a:schemeClr val="tx1"/>
        </a:solidFill>
        <a:latin typeface="+mn-lt"/>
        <a:ea typeface="+mn-ea"/>
        <a:cs typeface="+mn-cs"/>
      </a:defRPr>
    </a:lvl3pPr>
    <a:lvl4pPr marL="1958975" algn="l" defTabSz="1304925" rtl="0" eaLnBrk="0" fontAlgn="base" hangingPunct="0">
      <a:spcBef>
        <a:spcPct val="30000"/>
      </a:spcBef>
      <a:spcAft>
        <a:spcPct val="0"/>
      </a:spcAft>
      <a:defRPr sz="1700" kern="1200">
        <a:solidFill>
          <a:schemeClr val="tx1"/>
        </a:solidFill>
        <a:latin typeface="+mn-lt"/>
        <a:ea typeface="+mn-ea"/>
        <a:cs typeface="+mn-cs"/>
      </a:defRPr>
    </a:lvl4pPr>
    <a:lvl5pPr marL="2611438" algn="l" defTabSz="1304925" rtl="0" eaLnBrk="0" fontAlgn="base" hangingPunct="0">
      <a:spcBef>
        <a:spcPct val="30000"/>
      </a:spcBef>
      <a:spcAft>
        <a:spcPct val="0"/>
      </a:spcAft>
      <a:defRPr sz="1700" kern="1200">
        <a:solidFill>
          <a:schemeClr val="tx1"/>
        </a:solidFill>
        <a:latin typeface="+mn-lt"/>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2</a:t>
            </a:fld>
            <a:endParaRPr lang="en-US"/>
          </a:p>
        </p:txBody>
      </p:sp>
    </p:spTree>
    <p:extLst>
      <p:ext uri="{BB962C8B-B14F-4D97-AF65-F5344CB8AC3E}">
        <p14:creationId xmlns:p14="http://schemas.microsoft.com/office/powerpoint/2010/main" val="87891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Legal approval is critical and potentially</a:t>
            </a:r>
            <a:r>
              <a:rPr lang="en-US" baseline="0" dirty="0" smtClean="0"/>
              <a:t> complicated.  Start now to avoid delays because it is a minefield of issues.</a:t>
            </a:r>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13</a:t>
            </a:fld>
            <a:endParaRPr lang="en-US"/>
          </a:p>
        </p:txBody>
      </p:sp>
    </p:spTree>
    <p:extLst>
      <p:ext uri="{BB962C8B-B14F-4D97-AF65-F5344CB8AC3E}">
        <p14:creationId xmlns:p14="http://schemas.microsoft.com/office/powerpoint/2010/main" val="2666032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Products</a:t>
            </a:r>
            <a:r>
              <a:rPr lang="en-US" baseline="0" dirty="0" smtClean="0"/>
              <a:t> and promotions.  DCE is not </a:t>
            </a:r>
            <a:r>
              <a:rPr lang="en-US" baseline="0" dirty="0" err="1" smtClean="0"/>
              <a:t>Gomac</a:t>
            </a:r>
            <a:r>
              <a:rPr lang="en-US" baseline="0" dirty="0" smtClean="0"/>
              <a:t>.  Which means if you are not aligned you are going to have problems.  This is precisely what we found.  I suspect if you are already using DCE you have gone through this exercise of promotion alignment but it bears repeating.  For Australia we still aren’t willing to be 100% aligned, something I personally disagree with.  However the impact so far is minimal and I expect refined alignment as campaigns move forwards.</a:t>
            </a:r>
          </a:p>
          <a:p>
            <a:endParaRPr lang="en-US" baseline="0" dirty="0" smtClean="0"/>
          </a:p>
          <a:p>
            <a:r>
              <a:rPr lang="en-US" baseline="0" dirty="0" smtClean="0"/>
              <a:t>DCE supports </a:t>
            </a:r>
            <a:r>
              <a:rPr lang="en-US" baseline="0" dirty="0" err="1" smtClean="0"/>
              <a:t>mailplan</a:t>
            </a:r>
            <a:r>
              <a:rPr lang="en-US" baseline="0" dirty="0" smtClean="0"/>
              <a:t> but consider the impact if you are a </a:t>
            </a:r>
            <a:r>
              <a:rPr lang="en-US" baseline="0" dirty="0" err="1" smtClean="0"/>
              <a:t>mailplan</a:t>
            </a:r>
            <a:r>
              <a:rPr lang="en-US" baseline="0" dirty="0" smtClean="0"/>
              <a:t> market.  We made the decision to not have </a:t>
            </a:r>
            <a:r>
              <a:rPr lang="en-US" baseline="0" dirty="0" err="1" smtClean="0"/>
              <a:t>mailplans</a:t>
            </a:r>
            <a:r>
              <a:rPr lang="en-US" baseline="0" dirty="0" smtClean="0"/>
              <a:t> in DCE yet still keep </a:t>
            </a:r>
            <a:r>
              <a:rPr lang="en-US" baseline="0" dirty="0" err="1" smtClean="0"/>
              <a:t>mailplans</a:t>
            </a:r>
            <a:r>
              <a:rPr lang="en-US" baseline="0" dirty="0" smtClean="0"/>
              <a:t> with Representatives.  I can assure this creates some rather complex and problematic shipping scenarios for which Jackie </a:t>
            </a:r>
            <a:r>
              <a:rPr lang="en-US" baseline="0" dirty="0" err="1" smtClean="0"/>
              <a:t>Ewen</a:t>
            </a:r>
            <a:r>
              <a:rPr lang="en-US" baseline="0" dirty="0" smtClean="0"/>
              <a:t> can attest to.  But suffice it to say we found away to do this (double back orders in GI3) and generally DCE will be in the same campaign or slightly behind for Representatives.</a:t>
            </a:r>
          </a:p>
          <a:p>
            <a:endParaRPr lang="en-US" baseline="0" dirty="0" smtClean="0"/>
          </a:p>
          <a:p>
            <a:r>
              <a:rPr lang="en-US" baseline="0" dirty="0" smtClean="0"/>
              <a:t>Again as you already know DCE pricing is not GOMAC so budget an FTE to deal with item data and promotions in DCE.</a:t>
            </a:r>
          </a:p>
          <a:p>
            <a:endParaRPr lang="en-US" baseline="0" dirty="0" smtClean="0"/>
          </a:p>
          <a:p>
            <a:r>
              <a:rPr lang="en-US" baseline="0" dirty="0" smtClean="0"/>
              <a:t>Consider the impact of online only promotions.  Marketing and Sales are not aligned on this, nor would we expect them to be.  But also from a technical standpoint we have to consider how to price compensation for online only promotions.  So far we are not going down this path but I expect we will in the future.  In order to do this our </a:t>
            </a:r>
            <a:r>
              <a:rPr lang="en-US" baseline="0" dirty="0" err="1" smtClean="0"/>
              <a:t>Gomac</a:t>
            </a:r>
            <a:r>
              <a:rPr lang="en-US" baseline="0" dirty="0" smtClean="0"/>
              <a:t> will be even more complicated since this is how we calculation compensation for Representatives.</a:t>
            </a:r>
          </a:p>
          <a:p>
            <a:endParaRPr lang="en-US" baseline="0" dirty="0" smtClean="0"/>
          </a:p>
          <a:p>
            <a:r>
              <a:rPr lang="en-US" baseline="0" dirty="0" smtClean="0"/>
              <a:t>Unfortunate DCE has limited product availability features, a shortcoming which I’m disappointed with and wish was built in from the beginning.  This is a hint for </a:t>
            </a:r>
            <a:r>
              <a:rPr lang="en-US" baseline="0" dirty="0" err="1" smtClean="0"/>
              <a:t>Mirek</a:t>
            </a:r>
            <a:r>
              <a:rPr lang="en-US" baseline="0" dirty="0" smtClean="0"/>
              <a:t>.  To deal with this we asked DSI for a </a:t>
            </a:r>
            <a:r>
              <a:rPr lang="en-US" baseline="0" dirty="0" err="1" smtClean="0"/>
              <a:t>pulldown</a:t>
            </a:r>
            <a:r>
              <a:rPr lang="en-US" baseline="0" dirty="0" smtClean="0"/>
              <a:t> web service which we tie to our backend demands.  This means whilst we could show all products with a note saying some are not available for Direct Delivery we decided for complexity sake to not do this.  If a product cannot be shipped we pull it from the website.  As you can guess our OFR/PFR is near perfect but we think this represents a much better Customer experience.</a:t>
            </a:r>
          </a:p>
          <a:p>
            <a:endParaRPr lang="en-US" baseline="0" dirty="0" smtClean="0"/>
          </a:p>
          <a:p>
            <a:r>
              <a:rPr lang="en-US" baseline="0" dirty="0" smtClean="0"/>
              <a:t>Lastly campaign testing.  We forgot about this and now find this is onerous.  Firstly we need to test the invoice.  Due to technical issues we don’t get enough pricing information to generate an invoice.  We literally reverse engineered DSI pricing engine in order to print a proper invoice.  Therefore we have to ensure the invoice renders correctly.   So we order every promotion, pay for it, and ensure the invoice is correct.  This also gives us the opportunity to see if the order passes our OMS which will validate our backend setup.  Any setup issue found will be caught and can be rectified.  Lastly we can the nun this through </a:t>
            </a:r>
            <a:r>
              <a:rPr lang="en-US" baseline="0" dirty="0" err="1" smtClean="0"/>
              <a:t>Gomac</a:t>
            </a:r>
            <a:r>
              <a:rPr lang="en-US" baseline="0" dirty="0" smtClean="0"/>
              <a:t> to ensure it is setup correctly for compensation.  This does mean we run though about 20K of orders a campaign.  Until we get a proper campaign setup environment this is what we have to do to ensure a smooth Customer experience.</a:t>
            </a:r>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14</a:t>
            </a:fld>
            <a:endParaRPr lang="en-US"/>
          </a:p>
        </p:txBody>
      </p:sp>
    </p:spTree>
    <p:extLst>
      <p:ext uri="{BB962C8B-B14F-4D97-AF65-F5344CB8AC3E}">
        <p14:creationId xmlns:p14="http://schemas.microsoft.com/office/powerpoint/2010/main" val="1161537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Financial.  You are now prepaying so expect refunds to be part of normal business functions.  This means you will</a:t>
            </a:r>
            <a:r>
              <a:rPr lang="en-US" baseline="0" dirty="0" smtClean="0"/>
              <a:t> need controls for reshipments and refunds.  We built in the process into </a:t>
            </a:r>
            <a:r>
              <a:rPr lang="en-US" baseline="0" dirty="0" err="1" smtClean="0"/>
              <a:t>SalesForce</a:t>
            </a:r>
            <a:r>
              <a:rPr lang="en-US" baseline="0" dirty="0" smtClean="0"/>
              <a:t> but I mention this because finance need to under stand this change.</a:t>
            </a:r>
          </a:p>
          <a:p>
            <a:endParaRPr lang="en-US" baseline="0" dirty="0" smtClean="0"/>
          </a:p>
          <a:p>
            <a:r>
              <a:rPr lang="en-US" baseline="0" dirty="0" smtClean="0"/>
              <a:t>I also have to mention PCI compliance.  DCE is not PCI compliant and DSI vastly underestimated their ability to do so.  As such you will need to ensure whatever financial gateway you are using supports PCI compliant hosting options.  Unless DSI can make DCE PCI compliant, direct API calls to credit card gateway cannot be done.</a:t>
            </a:r>
          </a:p>
          <a:p>
            <a:endParaRPr lang="en-US" baseline="0" dirty="0" smtClean="0"/>
          </a:p>
          <a:p>
            <a:r>
              <a:rPr lang="en-US" baseline="0" dirty="0" smtClean="0"/>
              <a:t>Lastly I bring up </a:t>
            </a:r>
            <a:r>
              <a:rPr lang="en-US" baseline="0" dirty="0" err="1" smtClean="0"/>
              <a:t>Paypal</a:t>
            </a:r>
            <a:r>
              <a:rPr lang="en-US" baseline="0" dirty="0" smtClean="0"/>
              <a:t>.  Finance don’t particularly like it due to the high merchant fees but we feel it is unfortunately a competitive necessity.  Our solution does include </a:t>
            </a:r>
            <a:r>
              <a:rPr lang="en-US" baseline="0" dirty="0" err="1" smtClean="0"/>
              <a:t>Paypal</a:t>
            </a:r>
            <a:r>
              <a:rPr lang="en-US" baseline="0" dirty="0" smtClean="0"/>
              <a:t> so it would be very simple to link up your Papal merchant account.</a:t>
            </a:r>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15</a:t>
            </a:fld>
            <a:endParaRPr lang="en-US"/>
          </a:p>
        </p:txBody>
      </p:sp>
    </p:spTree>
    <p:extLst>
      <p:ext uri="{BB962C8B-B14F-4D97-AF65-F5344CB8AC3E}">
        <p14:creationId xmlns:p14="http://schemas.microsoft.com/office/powerpoint/2010/main" val="3698285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hosting.  I</a:t>
            </a:r>
            <a:r>
              <a:rPr lang="en-US" baseline="0" dirty="0" smtClean="0"/>
              <a:t> bring this up because it is a common theme and we certainly ran with it.  DCE is hosted on Rackspace.  CRM is hosted on Salesforce.  Our invoices are hosting in Microsoft Azure.  And yes they are encrypted at rest and secure.  So my recommendation for the IT </a:t>
            </a:r>
            <a:r>
              <a:rPr lang="en-US" baseline="0" dirty="0" err="1" smtClean="0"/>
              <a:t>boffins</a:t>
            </a:r>
            <a:r>
              <a:rPr lang="en-US" baseline="0" dirty="0" smtClean="0"/>
              <a:t> is to leverage cloud computing.  We certainly plan to do so moving forward.</a:t>
            </a:r>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16</a:t>
            </a:fld>
            <a:endParaRPr lang="en-US"/>
          </a:p>
        </p:txBody>
      </p:sp>
    </p:spTree>
    <p:extLst>
      <p:ext uri="{BB962C8B-B14F-4D97-AF65-F5344CB8AC3E}">
        <p14:creationId xmlns:p14="http://schemas.microsoft.com/office/powerpoint/2010/main" val="1464667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3</a:t>
            </a:fld>
            <a:endParaRPr lang="en-US"/>
          </a:p>
        </p:txBody>
      </p:sp>
    </p:spTree>
    <p:extLst>
      <p:ext uri="{BB962C8B-B14F-4D97-AF65-F5344CB8AC3E}">
        <p14:creationId xmlns:p14="http://schemas.microsoft.com/office/powerpoint/2010/main" val="1698470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ANZ DCE Direct Delivery was about opening up a new channel for Customers.  It was recognized that not all Customers appreciate the value that Representatives deliver and “just want the product”.  DCE Direct Delivery was a way to capture these incremental Customers yet not disadvantage the Representative.  We will get into more specifics on that later.</a:t>
            </a:r>
          </a:p>
          <a:p>
            <a:endParaRPr lang="en-US" baseline="0" dirty="0" smtClean="0"/>
          </a:p>
          <a:p>
            <a:r>
              <a:rPr lang="en-US" baseline="0" dirty="0" smtClean="0"/>
              <a:t>Stranded Customers was another issue for us and DCE was a way to ensure that if a Representative leaves Avon, the Customer can still purchase.  </a:t>
            </a:r>
          </a:p>
          <a:p>
            <a:endParaRPr lang="en-US" baseline="0" dirty="0" smtClean="0"/>
          </a:p>
          <a:p>
            <a:r>
              <a:rPr lang="en-US" baseline="0" dirty="0" smtClean="0"/>
              <a:t>It’s hard to accept but for ANZ 50% of Representatives are really Customers.  They joined because it is the only way to get access to the Avon brand of products.  DCE Direct Delivery can attract these kinds of Customers who “just want the product”</a:t>
            </a:r>
          </a:p>
          <a:p>
            <a:endParaRPr lang="en-US" baseline="0" dirty="0" smtClean="0"/>
          </a:p>
          <a:p>
            <a:r>
              <a:rPr lang="en-US" baseline="0" dirty="0" smtClean="0"/>
              <a:t>In all honesty the </a:t>
            </a:r>
            <a:r>
              <a:rPr lang="en-US" baseline="0" dirty="0" err="1" smtClean="0"/>
              <a:t>vBrochure</a:t>
            </a:r>
            <a:r>
              <a:rPr lang="en-US" baseline="0" dirty="0" smtClean="0"/>
              <a:t> experience isn’t the great.   It wasn’t particularly well received, even though for a whilst ANZ was the top user of </a:t>
            </a:r>
            <a:r>
              <a:rPr lang="en-US" baseline="0" dirty="0" err="1" smtClean="0"/>
              <a:t>vBrochure</a:t>
            </a:r>
            <a:r>
              <a:rPr lang="en-US" baseline="0" dirty="0" smtClean="0"/>
              <a:t>.  DCE represents in a way an advanced version of </a:t>
            </a:r>
            <a:r>
              <a:rPr lang="en-US" baseline="0" dirty="0" err="1" smtClean="0"/>
              <a:t>vBrochure</a:t>
            </a:r>
            <a:r>
              <a:rPr lang="en-US" baseline="0" dirty="0" smtClean="0"/>
              <a:t> and we are seeing signs that this is how some Customers view DCE.</a:t>
            </a:r>
          </a:p>
          <a:p>
            <a:endParaRPr lang="en-US" baseline="0" dirty="0" smtClean="0"/>
          </a:p>
          <a:p>
            <a:r>
              <a:rPr lang="en-US" baseline="0" dirty="0" smtClean="0"/>
              <a:t>We recognize that the DCE has the potential to be a Representative CRM and ALM Replacement.  Ironically enough we recognized this much earlier on before knowing about the future direction of DCE will include ALM-like features.  It’s interesting to note that a 3</a:t>
            </a:r>
            <a:r>
              <a:rPr lang="en-US" baseline="30000" dirty="0" smtClean="0"/>
              <a:t>rd</a:t>
            </a:r>
            <a:r>
              <a:rPr lang="en-US" baseline="0" dirty="0" smtClean="0"/>
              <a:t> party tool called </a:t>
            </a:r>
            <a:r>
              <a:rPr lang="en-US" baseline="0" dirty="0" err="1" smtClean="0"/>
              <a:t>AvonCRM</a:t>
            </a:r>
            <a:r>
              <a:rPr lang="en-US" baseline="0" dirty="0" smtClean="0"/>
              <a:t> is used here in Australia and we are frequently “at odds” with it.  Our top Representatives are </a:t>
            </a:r>
            <a:r>
              <a:rPr lang="en-US" baseline="0" dirty="0" err="1" smtClean="0"/>
              <a:t>passioniate</a:t>
            </a:r>
            <a:r>
              <a:rPr lang="en-US" baseline="0" dirty="0" smtClean="0"/>
              <a:t> about this tool as a contributor to their success.  We hope that as DCE evolves with it’s own functionality </a:t>
            </a:r>
            <a:r>
              <a:rPr lang="en-US" baseline="0" dirty="0" err="1" smtClean="0"/>
              <a:t>AvonCRM</a:t>
            </a:r>
            <a:r>
              <a:rPr lang="en-US" baseline="0" dirty="0" smtClean="0"/>
              <a:t> customers will migrate to our tool.</a:t>
            </a:r>
          </a:p>
          <a:p>
            <a:endParaRPr lang="en-US" baseline="0" dirty="0" smtClean="0"/>
          </a:p>
          <a:p>
            <a:r>
              <a:rPr lang="en-US" baseline="0" dirty="0" smtClean="0"/>
              <a:t>Lastly, we loved the modern look and feel of the website and acknowledge it is a much better experience than GI3 and </a:t>
            </a:r>
            <a:r>
              <a:rPr lang="en-US" baseline="0" dirty="0" err="1" smtClean="0"/>
              <a:t>eBrochure</a:t>
            </a:r>
            <a:r>
              <a:rPr lang="en-US" baseline="0" dirty="0" smtClean="0"/>
              <a:t>.  The DCE platform is a great platform with heaps of potential for a great experience for both Customers and Representatives.</a:t>
            </a:r>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5</a:t>
            </a:fld>
            <a:endParaRPr lang="en-US"/>
          </a:p>
        </p:txBody>
      </p:sp>
    </p:spTree>
    <p:extLst>
      <p:ext uri="{BB962C8B-B14F-4D97-AF65-F5344CB8AC3E}">
        <p14:creationId xmlns:p14="http://schemas.microsoft.com/office/powerpoint/2010/main" val="423114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 will cover 6 areas that you must consider before going down the direct delivery route.   Customer CRM, </a:t>
            </a:r>
            <a:r>
              <a:rPr lang="en-US" baseline="0" dirty="0" err="1" smtClean="0"/>
              <a:t>Fullfillment</a:t>
            </a:r>
            <a:r>
              <a:rPr lang="en-US" baseline="0" dirty="0" smtClean="0"/>
              <a:t> system, compensation model, products/promotions, finances, and cloud hosting.  These areas also represent the heart of the challenges we faced when implementing direct delivery.</a:t>
            </a:r>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7</a:t>
            </a:fld>
            <a:endParaRPr lang="en-US"/>
          </a:p>
        </p:txBody>
      </p:sp>
    </p:spTree>
    <p:extLst>
      <p:ext uri="{BB962C8B-B14F-4D97-AF65-F5344CB8AC3E}">
        <p14:creationId xmlns:p14="http://schemas.microsoft.com/office/powerpoint/2010/main" val="1133831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 will cover 6 areas that you must consider before going down the direct delivery route.   Customer CRM, </a:t>
            </a:r>
            <a:r>
              <a:rPr lang="en-US" baseline="0" dirty="0" err="1" smtClean="0"/>
              <a:t>Fullfillment</a:t>
            </a:r>
            <a:r>
              <a:rPr lang="en-US" baseline="0" dirty="0" smtClean="0"/>
              <a:t> system, compensation model, products/promotions, finances, and cloud hosting.  These areas also represent the heart of the challenges we faced when implementing direct delivery.</a:t>
            </a:r>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8</a:t>
            </a:fld>
            <a:endParaRPr lang="en-US"/>
          </a:p>
        </p:txBody>
      </p:sp>
    </p:spTree>
    <p:extLst>
      <p:ext uri="{BB962C8B-B14F-4D97-AF65-F5344CB8AC3E}">
        <p14:creationId xmlns:p14="http://schemas.microsoft.com/office/powerpoint/2010/main" val="229190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Australia’s CRM certainly</a:t>
            </a:r>
            <a:r>
              <a:rPr lang="en-US" baseline="0" dirty="0" smtClean="0"/>
              <a:t> does not support Customers, being solely tailored for Representatives.  Additionally we simply did not have the time to revise or create a new CRM to manage customers.  As such we had to find an alternative solution.</a:t>
            </a:r>
          </a:p>
          <a:p>
            <a:endParaRPr lang="en-AU" dirty="0" smtClean="0"/>
          </a:p>
          <a:p>
            <a:r>
              <a:rPr lang="en-AU" dirty="0" smtClean="0"/>
              <a:t>Leveraging the ideas of project Agile, </a:t>
            </a:r>
            <a:r>
              <a:rPr lang="en-AU" dirty="0" err="1" smtClean="0"/>
              <a:t>Arxxus</a:t>
            </a:r>
            <a:r>
              <a:rPr lang="en-AU" dirty="0" smtClean="0"/>
              <a:t> a </a:t>
            </a:r>
            <a:r>
              <a:rPr lang="en-AU" dirty="0" err="1" smtClean="0"/>
              <a:t>SalesForce</a:t>
            </a:r>
            <a:r>
              <a:rPr lang="en-AU" dirty="0" smtClean="0"/>
              <a:t> owned vendor was commissioned to develop a Customer Service platform for DCE.  </a:t>
            </a:r>
          </a:p>
          <a:p>
            <a:endParaRPr lang="en-AU" dirty="0" smtClean="0"/>
          </a:p>
          <a:p>
            <a:r>
              <a:rPr lang="en-AU" dirty="0" smtClean="0"/>
              <a:t>It includes Customer</a:t>
            </a:r>
            <a:r>
              <a:rPr lang="en-AU" baseline="0" dirty="0" smtClean="0"/>
              <a:t> facing </a:t>
            </a:r>
            <a:r>
              <a:rPr lang="en-AU" dirty="0" smtClean="0"/>
              <a:t>return/refund forms.  Not</a:t>
            </a:r>
            <a:r>
              <a:rPr lang="en-AU" baseline="0" dirty="0" smtClean="0"/>
              <a:t> only does it know about existing orders but is intelligent to know what is refundable and when to escalate to managers.  Upon final approval, a call to the backend is made to authorise the refund.</a:t>
            </a:r>
            <a:endParaRPr lang="en-AU" dirty="0" smtClean="0"/>
          </a:p>
          <a:p>
            <a:endParaRPr lang="en-US" dirty="0" smtClean="0"/>
          </a:p>
          <a:p>
            <a:r>
              <a:rPr lang="en-US" dirty="0" smtClean="0"/>
              <a:t>The CRM also supports case management.  It is a concise,</a:t>
            </a:r>
            <a:r>
              <a:rPr lang="en-US" baseline="0" dirty="0" smtClean="0"/>
              <a:t> logical way to manage Customer queries so that nothing is missed.  We haven’t leveraged all the features due to cost but Salesforce can link into Social Media and PBX systems to create a unified experience.</a:t>
            </a:r>
          </a:p>
          <a:p>
            <a:endParaRPr lang="en-US" baseline="0" dirty="0" smtClean="0"/>
          </a:p>
          <a:p>
            <a:r>
              <a:rPr lang="en-US" baseline="0" dirty="0" smtClean="0"/>
              <a:t>Customer Service can also initiate refunds for any reason.  </a:t>
            </a:r>
            <a:r>
              <a:rPr lang="en-US" baseline="0" dirty="0" err="1" smtClean="0"/>
              <a:t>SalesForce</a:t>
            </a:r>
            <a:r>
              <a:rPr lang="en-US" baseline="0" dirty="0" smtClean="0"/>
              <a:t> has a flexible workflow system to account for approvals and once approved, refunds are submitted to the backend.</a:t>
            </a:r>
          </a:p>
          <a:p>
            <a:endParaRPr lang="en-US" baseline="0" dirty="0" smtClean="0"/>
          </a:p>
          <a:p>
            <a:r>
              <a:rPr lang="en-US" dirty="0" smtClean="0"/>
              <a:t>Our</a:t>
            </a:r>
            <a:r>
              <a:rPr lang="en-US" baseline="0" dirty="0" smtClean="0"/>
              <a:t> implementation is pretty generic so it would be feasible to integrate with other markets.  We had nothing but a positive experience with </a:t>
            </a:r>
            <a:r>
              <a:rPr lang="en-US" baseline="0" dirty="0" err="1" smtClean="0"/>
              <a:t>SalesForce</a:t>
            </a:r>
            <a:r>
              <a:rPr lang="en-US" baseline="0" dirty="0" smtClean="0"/>
              <a:t> and </a:t>
            </a:r>
            <a:r>
              <a:rPr lang="en-US" baseline="0" dirty="0" err="1" smtClean="0"/>
              <a:t>Arxxus</a:t>
            </a:r>
            <a:r>
              <a:rPr lang="en-US" baseline="0" dirty="0" smtClean="0"/>
              <a:t> and would recommend this solution.  Having said that I’m sure Finance would disagree as it is costly to maintain, roughly $2K USD per user per year.  However I think it is justified as Customer Service productively is much better for Avon Online then with our traditional Representative system.</a:t>
            </a:r>
            <a:endParaRPr lang="en-US" dirty="0" smtClean="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9</a:t>
            </a:fld>
            <a:endParaRPr lang="en-US"/>
          </a:p>
        </p:txBody>
      </p:sp>
    </p:spTree>
    <p:extLst>
      <p:ext uri="{BB962C8B-B14F-4D97-AF65-F5344CB8AC3E}">
        <p14:creationId xmlns:p14="http://schemas.microsoft.com/office/powerpoint/2010/main" val="348938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fulfillment are huge.  And I suspect each market will have vastly different requirements.</a:t>
            </a:r>
            <a:r>
              <a:rPr lang="en-US" baseline="0" dirty="0" smtClean="0"/>
              <a:t>  For us we simply did not support customers so we had to find a way to “shoehorn” this data into existing systems.  </a:t>
            </a:r>
          </a:p>
          <a:p>
            <a:endParaRPr lang="en-US" baseline="0" dirty="0" smtClean="0"/>
          </a:p>
          <a:p>
            <a:r>
              <a:rPr lang="en-US" baseline="0" dirty="0" smtClean="0"/>
              <a:t>Additionally Customer orders are prepaid, not post-pay.  So you now have to worry about shorts and refunds.  In fact refunding which was quite a rare event with Representatives now becomes the norm, both operationally and with Customer Service.  In our case when we complete picking we will automatically refund shorted items.  This is not as easy as it seems when you have to consider offers.  In fact managing DSI offers, which are not the same as </a:t>
            </a:r>
            <a:r>
              <a:rPr lang="en-US" baseline="0" dirty="0" err="1" smtClean="0"/>
              <a:t>Gomac</a:t>
            </a:r>
            <a:r>
              <a:rPr lang="en-US" baseline="0" dirty="0" smtClean="0"/>
              <a:t> offers, was almost a small project in itself.</a:t>
            </a:r>
          </a:p>
          <a:p>
            <a:endParaRPr lang="en-US" baseline="0" dirty="0" smtClean="0"/>
          </a:p>
          <a:p>
            <a:r>
              <a:rPr lang="en-US" baseline="0" dirty="0" smtClean="0"/>
              <a:t>Depending on how you plan to compensate Representatives, you will probably need reporting.  We had to develop a similar report to leadership in order to reflect how compensation is calculated.  Our model is not straightforward since it depends not just on Representative profit levels, but also if the Customer wants contact.  Since we also reflect refunds we had to devise a rather intricate report.</a:t>
            </a:r>
          </a:p>
          <a:p>
            <a:endParaRPr lang="en-US" baseline="0" dirty="0" smtClean="0"/>
          </a:p>
          <a:p>
            <a:r>
              <a:rPr lang="en-US" dirty="0" smtClean="0"/>
              <a:t>One</a:t>
            </a:r>
            <a:r>
              <a:rPr lang="en-US" baseline="0" dirty="0" smtClean="0"/>
              <a:t> thing that came obvious was order management.  DCE itself is not sufficient to validate and verify business rules.  So before passing orders to our backend we had to create a mini OMS.  It’s job is to ensure data is correct.  For example FSC’s and line numbers in all systems, offers are valid, no </a:t>
            </a:r>
            <a:r>
              <a:rPr lang="en-US" baseline="0" dirty="0" err="1" smtClean="0"/>
              <a:t>po</a:t>
            </a:r>
            <a:r>
              <a:rPr lang="en-US" baseline="0" dirty="0" smtClean="0"/>
              <a:t> boxes, districts can be determined from addresses, compensation Representative has been passed, order value matches charged value, etc.  This has proven invaluable to us because it keeps the orders clean when we process but it also empowers the business when item data has issues.   I don’t know about other markets but for Australia our IT spends a significant amount of time dealing with billing errors.  With this model we spend no time.  The reason is we halt orders when we detect this and the business must amend before it continues.</a:t>
            </a:r>
          </a:p>
          <a:p>
            <a:endParaRPr lang="en-US" baseline="0" dirty="0" smtClean="0"/>
          </a:p>
          <a:p>
            <a:r>
              <a:rPr lang="en-US" baseline="0" dirty="0" smtClean="0"/>
              <a:t>Lastly we had to create invoices.  Don’t underestimate the effort to do this.  The DSI order interface has issues and a lot of reverse engineering went into ensuring that the information provided could render into a nice friendly invoice.  At present we know some offers are not correct in the fulfillment interface but until we do full regression testing we won’t use them.    Likewise we cannot use coupons at the moment because this information is not passed back.  Again, make sure you allocate enough development and test time on this because it is quite tricky.</a:t>
            </a:r>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10</a:t>
            </a:fld>
            <a:endParaRPr lang="en-US"/>
          </a:p>
        </p:txBody>
      </p:sp>
    </p:spTree>
    <p:extLst>
      <p:ext uri="{BB962C8B-B14F-4D97-AF65-F5344CB8AC3E}">
        <p14:creationId xmlns:p14="http://schemas.microsoft.com/office/powerpoint/2010/main" val="227899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The compensation model requires substantial guidance from legal and careful analysis to ensure that the Representative is not disadvantaged and that Avon main margin and profit.  There is always a risk that Customers migrate and instead</a:t>
            </a:r>
            <a:r>
              <a:rPr lang="en-US" baseline="0" dirty="0" smtClean="0"/>
              <a:t> we are </a:t>
            </a:r>
            <a:r>
              <a:rPr lang="en-US" dirty="0" smtClean="0"/>
              <a:t>inadvertently diluting the bottom line.  Each Market will have specific legal concerns but be careful</a:t>
            </a:r>
            <a:r>
              <a:rPr lang="en-US" baseline="0" dirty="0" smtClean="0"/>
              <a:t> of the relationship between Customer and Representative.  In Australia </a:t>
            </a:r>
            <a:r>
              <a:rPr lang="en-US" dirty="0" smtClean="0"/>
              <a:t>legal reasons required</a:t>
            </a:r>
            <a:r>
              <a:rPr lang="en-US" baseline="0" dirty="0" smtClean="0"/>
              <a:t> us to </a:t>
            </a:r>
            <a:r>
              <a:rPr lang="en-US" dirty="0" smtClean="0"/>
              <a:t>not pay commission, but to “compensative” Representative accounts with an applicable discount.  In our model Representatives are compensated full profit, less a per customer administration fee.  This allowed us to avoid paying tax</a:t>
            </a:r>
            <a:r>
              <a:rPr lang="en-US" baseline="0" dirty="0" smtClean="0"/>
              <a:t> on Representative earnings.  </a:t>
            </a:r>
            <a:r>
              <a:rPr lang="en-US" dirty="0" smtClean="0"/>
              <a:t>Customers still are charged for shipping.  Representatives are still compensated if the Customer does not elect communication, albeit at a reduced flat rate of 15%.</a:t>
            </a:r>
          </a:p>
          <a:p>
            <a:pPr>
              <a:defRPr/>
            </a:pPr>
            <a:endParaRPr lang="en-US" dirty="0" smtClean="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11</a:t>
            </a:fld>
            <a:endParaRPr lang="en-US"/>
          </a:p>
        </p:txBody>
      </p:sp>
    </p:spTree>
    <p:extLst>
      <p:ext uri="{BB962C8B-B14F-4D97-AF65-F5344CB8AC3E}">
        <p14:creationId xmlns:p14="http://schemas.microsoft.com/office/powerpoint/2010/main" val="1712956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Australia’s model compensation</a:t>
            </a:r>
            <a:r>
              <a:rPr lang="en-US" baseline="0" dirty="0" smtClean="0"/>
              <a:t> is not the same as commission.  This is a legal distinction because commission will trigger a taxable transaction.</a:t>
            </a:r>
          </a:p>
          <a:p>
            <a:endParaRPr lang="en-US" baseline="0" dirty="0" smtClean="0"/>
          </a:p>
          <a:p>
            <a:r>
              <a:rPr lang="en-US" baseline="0" dirty="0" smtClean="0"/>
              <a:t>We offer full compensation at the Representatives profit level.  If a Customer doesn’t want a Representative some lucky Representative will get a flat 15%.  Note our new MD is questioning this and we may move to paying no commission in this case and re-investing compensation into Marketing.</a:t>
            </a:r>
          </a:p>
          <a:p>
            <a:endParaRPr lang="en-US" baseline="0" dirty="0" smtClean="0"/>
          </a:p>
          <a:p>
            <a:r>
              <a:rPr lang="en-US" baseline="0" dirty="0" smtClean="0"/>
              <a:t>We also charge $2.95 Customer fee.  This is something we discovered Mary Kay was doing and thought it was a good idea.  Of course if compensation is under $2.95 we don’t charge any fee.</a:t>
            </a:r>
          </a:p>
          <a:p>
            <a:endParaRPr lang="en-US" baseline="0" dirty="0" smtClean="0"/>
          </a:p>
          <a:p>
            <a:r>
              <a:rPr lang="en-US" baseline="0" dirty="0" smtClean="0"/>
              <a:t>Lastly if a Customer returns products we will deduct this compensation from a Representative.  Now we don’t do anything if it is already spent so it is entirely possible for the Representative to have a negative compensation balance but we have yet to see this.</a:t>
            </a:r>
            <a:endParaRPr lang="en-AU" dirty="0"/>
          </a:p>
        </p:txBody>
      </p:sp>
      <p:sp>
        <p:nvSpPr>
          <p:cNvPr id="4" name="Header Placeholder 3"/>
          <p:cNvSpPr>
            <a:spLocks noGrp="1"/>
          </p:cNvSpPr>
          <p:nvPr>
            <p:ph type="hdr" sz="quarter" idx="10"/>
          </p:nvPr>
        </p:nvSpPr>
        <p:spPr/>
        <p:txBody>
          <a:bodyPr/>
          <a:lstStyle/>
          <a:p>
            <a:pPr>
              <a:defRPr/>
            </a:pPr>
            <a:r>
              <a:rPr lang="en-US" smtClean="0"/>
              <a:t>Avon 2014 Corporate Template</a:t>
            </a:r>
            <a:endParaRPr lang="en-US"/>
          </a:p>
        </p:txBody>
      </p:sp>
      <p:sp>
        <p:nvSpPr>
          <p:cNvPr id="5" name="Footer Placeholder 4"/>
          <p:cNvSpPr>
            <a:spLocks noGrp="1"/>
          </p:cNvSpPr>
          <p:nvPr>
            <p:ph type="ftr" sz="quarter" idx="11"/>
          </p:nvPr>
        </p:nvSpPr>
        <p:spPr/>
        <p:txBody>
          <a:bodyPr/>
          <a:lstStyle/>
          <a:p>
            <a:pPr>
              <a:defRPr/>
            </a:pPr>
            <a:r>
              <a:rPr lang="en-US" smtClean="0"/>
              <a:t>Speaker Name</a:t>
            </a:r>
            <a:endParaRPr lang="en-US"/>
          </a:p>
        </p:txBody>
      </p:sp>
      <p:sp>
        <p:nvSpPr>
          <p:cNvPr id="6" name="Slide Number Placeholder 5"/>
          <p:cNvSpPr>
            <a:spLocks noGrp="1"/>
          </p:cNvSpPr>
          <p:nvPr>
            <p:ph type="sldNum" sz="quarter" idx="12"/>
          </p:nvPr>
        </p:nvSpPr>
        <p:spPr/>
        <p:txBody>
          <a:bodyPr/>
          <a:lstStyle/>
          <a:p>
            <a:pPr>
              <a:defRPr/>
            </a:pPr>
            <a:fld id="{B44DB042-0186-4D28-8F38-5D297D42A3A7}" type="slidenum">
              <a:rPr lang="en-US" smtClean="0"/>
              <a:pPr>
                <a:defRPr/>
              </a:pPr>
              <a:t>12</a:t>
            </a:fld>
            <a:endParaRPr lang="en-US"/>
          </a:p>
        </p:txBody>
      </p:sp>
    </p:spTree>
    <p:extLst>
      <p:ext uri="{BB962C8B-B14F-4D97-AF65-F5344CB8AC3E}">
        <p14:creationId xmlns:p14="http://schemas.microsoft.com/office/powerpoint/2010/main" val="1893395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Company for Women">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07141CEB-8A2D-4716-8EF0-DC88BAAE02DD}" type="datetimeFigureOut">
              <a:rPr lang="en-US"/>
              <a:pPr>
                <a:defRPr/>
              </a:pPr>
              <a:t>10/30/2014</a:t>
            </a:fld>
            <a:endParaRPr lang="en-US"/>
          </a:p>
        </p:txBody>
      </p:sp>
      <p:sp>
        <p:nvSpPr>
          <p:cNvPr id="6"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CD7D38E4-0765-4019-BBA0-AE25FBC1D0DC}" type="slidenum">
              <a:rPr lang="en-US"/>
              <a:pPr>
                <a:defRPr/>
              </a:pPr>
              <a:t>‹#›</a:t>
            </a:fld>
            <a:endParaRPr lang="en-US"/>
          </a:p>
        </p:txBody>
      </p:sp>
      <p:pic>
        <p:nvPicPr>
          <p:cNvPr id="9" name="Picture 3"/>
          <p:cNvPicPr>
            <a:picLocks noChangeAspect="1" noChangeArrowheads="1"/>
          </p:cNvPicPr>
          <p:nvPr userDrawn="1">
            <p:custDataLst>
              <p:tags r:id="rId1"/>
            </p:custDataLst>
          </p:nvPr>
        </p:nvPicPr>
        <p:blipFill>
          <a:blip r:embed="rId3" cstate="screen">
            <a:extLst>
              <a:ext uri="{28A0092B-C50C-407E-A947-70E740481C1C}">
                <a14:useLocalDpi xmlns:a14="http://schemas.microsoft.com/office/drawing/2010/main" val="0"/>
              </a:ext>
            </a:extLst>
          </a:blip>
          <a:stretch>
            <a:fillRect/>
          </a:stretch>
        </p:blipFill>
        <p:spPr bwMode="ltGray">
          <a:xfrm>
            <a:off x="2402563" y="2522341"/>
            <a:ext cx="9520473" cy="311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3278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Layout NO SUBHEADER">
    <p:spTree>
      <p:nvGrpSpPr>
        <p:cNvPr id="1" name=""/>
        <p:cNvGrpSpPr/>
        <p:nvPr/>
      </p:nvGrpSpPr>
      <p:grpSpPr>
        <a:xfrm>
          <a:off x="0" y="0"/>
          <a:ext cx="0" cy="0"/>
          <a:chOff x="0" y="0"/>
          <a:chExt cx="0" cy="0"/>
        </a:xfrm>
      </p:grpSpPr>
      <p:grpSp>
        <p:nvGrpSpPr>
          <p:cNvPr id="17" name="Group 16"/>
          <p:cNvGrpSpPr/>
          <p:nvPr userDrawn="1"/>
        </p:nvGrpSpPr>
        <p:grpSpPr>
          <a:xfrm>
            <a:off x="312738" y="7673971"/>
            <a:ext cx="14138275" cy="420188"/>
            <a:chOff x="312738" y="7673971"/>
            <a:chExt cx="14138275" cy="420188"/>
          </a:xfrm>
        </p:grpSpPr>
        <p:sp>
          <p:nvSpPr>
            <p:cNvPr id="18" name="Rounded Rectangle 17"/>
            <p:cNvSpPr/>
            <p:nvPr userDrawn="1"/>
          </p:nvSpPr>
          <p:spPr bwMode="ltGray">
            <a:xfrm>
              <a:off x="312738" y="7673971"/>
              <a:ext cx="11630025"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ounded Rectangle 18"/>
            <p:cNvSpPr/>
            <p:nvPr userDrawn="1"/>
          </p:nvSpPr>
          <p:spPr bwMode="ltGray">
            <a:xfrm flipH="1">
              <a:off x="13562013" y="7673971"/>
              <a:ext cx="889000"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p>
          </p:txBody>
        </p:sp>
        <p:pic>
          <p:nvPicPr>
            <p:cNvPr id="2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12120116" y="7689454"/>
              <a:ext cx="1236885" cy="40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Straight Connector 8"/>
          <p:cNvCxnSpPr/>
          <p:nvPr userDrawn="1"/>
        </p:nvCxnSpPr>
        <p:spPr bwMode="auto">
          <a:xfrm>
            <a:off x="493713" y="1238250"/>
            <a:ext cx="1363503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chor="b"/>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48234" y="1324419"/>
            <a:ext cx="6759016" cy="6151562"/>
          </a:xfrm>
          <a:prstGeom prst="rect">
            <a:avLst/>
          </a:prstGeom>
        </p:spPr>
        <p:txBody>
          <a:bodyPr>
            <a:noAutofit/>
          </a:bodyPr>
          <a:lstStyle>
            <a:lvl1pPr marL="234950"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1pPr>
            <a:lvl2pPr marL="568325"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2pPr>
            <a:lvl3pPr marL="914400"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3pPr>
            <a:lvl4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4pPr>
            <a:lvl5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5pPr>
            <a:lvl6pPr>
              <a:defRPr sz="1800"/>
            </a:lvl6pPr>
            <a:lvl7pPr>
              <a:defRPr sz="1800"/>
            </a:lvl7pPr>
            <a:lvl8pPr>
              <a:defRPr sz="1800"/>
            </a:lvl8pPr>
            <a:lvl9pPr>
              <a:defRPr sz="1800"/>
            </a:lvl9pPr>
          </a:lstStyle>
          <a:p>
            <a:pPr lvl="0"/>
            <a:r>
              <a:rPr lang="en-US" altLang="en-US" noProof="0" dirty="0" smtClean="0"/>
              <a:t>Click to edit Master text styles</a:t>
            </a:r>
          </a:p>
          <a:p>
            <a:pPr lvl="1"/>
            <a:r>
              <a:rPr lang="en-US" altLang="en-US" noProof="0" dirty="0" smtClean="0"/>
              <a:t>Second level</a:t>
            </a:r>
          </a:p>
          <a:p>
            <a:pPr lvl="2"/>
            <a:r>
              <a:rPr lang="en-US" altLang="en-US" noProof="0" dirty="0" smtClean="0"/>
              <a:t>Third level</a:t>
            </a:r>
          </a:p>
          <a:p>
            <a:pPr lvl="3"/>
            <a:r>
              <a:rPr lang="en-US" altLang="en-US" noProof="0" dirty="0" smtClean="0"/>
              <a:t>Fourth level</a:t>
            </a:r>
          </a:p>
          <a:p>
            <a:pPr lvl="4"/>
            <a:r>
              <a:rPr lang="en-US" altLang="en-US" noProof="0" dirty="0" smtClean="0"/>
              <a:t>Fifth level</a:t>
            </a:r>
          </a:p>
        </p:txBody>
      </p:sp>
      <p:sp>
        <p:nvSpPr>
          <p:cNvPr id="4" name="Content Placeholder 3"/>
          <p:cNvSpPr>
            <a:spLocks noGrp="1"/>
          </p:cNvSpPr>
          <p:nvPr>
            <p:ph sz="half" idx="2"/>
          </p:nvPr>
        </p:nvSpPr>
        <p:spPr>
          <a:xfrm>
            <a:off x="7391400" y="1324419"/>
            <a:ext cx="6800850" cy="6151561"/>
          </a:xfrm>
          <a:prstGeom prst="rect">
            <a:avLst/>
          </a:prstGeom>
        </p:spPr>
        <p:txBody>
          <a:bodyPr>
            <a:noAutofit/>
          </a:bodyPr>
          <a:lstStyle>
            <a:lvl1pPr marL="234950"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1pPr>
            <a:lvl2pPr marL="568325"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2pPr>
            <a:lvl3pPr marL="914400"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3pPr>
            <a:lvl4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4pPr>
            <a:lvl5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5pPr>
            <a:lvl6pPr>
              <a:defRPr sz="1800"/>
            </a:lvl6pPr>
            <a:lvl7pPr>
              <a:defRPr sz="1800"/>
            </a:lvl7pPr>
            <a:lvl8pPr>
              <a:defRPr sz="1800"/>
            </a:lvl8pPr>
            <a:lvl9pPr>
              <a:defRPr sz="1800"/>
            </a:lvl9pPr>
          </a:lstStyle>
          <a:p>
            <a:pPr lvl="0"/>
            <a:r>
              <a:rPr lang="en-US" altLang="en-US" noProof="0" dirty="0" smtClean="0"/>
              <a:t>Click to edit Master text styles</a:t>
            </a:r>
          </a:p>
          <a:p>
            <a:pPr lvl="1"/>
            <a:r>
              <a:rPr lang="en-US" altLang="en-US" noProof="0" dirty="0" smtClean="0"/>
              <a:t>Second level</a:t>
            </a:r>
          </a:p>
          <a:p>
            <a:pPr lvl="2"/>
            <a:r>
              <a:rPr lang="en-US" altLang="en-US" noProof="0" dirty="0" smtClean="0"/>
              <a:t>Third level</a:t>
            </a:r>
          </a:p>
          <a:p>
            <a:pPr lvl="3"/>
            <a:r>
              <a:rPr lang="en-US" altLang="en-US" noProof="0" dirty="0" smtClean="0"/>
              <a:t>Fourth level</a:t>
            </a:r>
          </a:p>
          <a:p>
            <a:pPr lvl="4"/>
            <a:r>
              <a:rPr lang="en-US" altLang="en-US" noProof="0" dirty="0" smtClean="0"/>
              <a:t>Fifth level</a:t>
            </a:r>
          </a:p>
        </p:txBody>
      </p:sp>
      <p:sp>
        <p:nvSpPr>
          <p:cNvPr id="10" name="Date Placeholder 3"/>
          <p:cNvSpPr>
            <a:spLocks noGrp="1"/>
          </p:cNvSpPr>
          <p:nvPr userDrawn="1">
            <p:ph type="dt" sz="half" idx="10"/>
          </p:nvPr>
        </p:nvSpPr>
        <p:spPr/>
        <p:txBody>
          <a:bodyPr/>
          <a:lstStyle>
            <a:lvl1pPr algn="ctr"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764109D4-4B0C-4B41-9DB3-C2F3AFC2625A}" type="datetimeFigureOut">
              <a:rPr lang="en-US"/>
              <a:pPr>
                <a:defRPr/>
              </a:pPr>
              <a:t>10/30/2014</a:t>
            </a:fld>
            <a:endParaRPr lang="en-US"/>
          </a:p>
        </p:txBody>
      </p:sp>
      <p:sp>
        <p:nvSpPr>
          <p:cNvPr id="11" name="Footer Placeholder 4"/>
          <p:cNvSpPr>
            <a:spLocks noGrp="1"/>
          </p:cNvSpPr>
          <p:nvPr userDrawn="1">
            <p:ph type="ftr" sz="quarter" idx="11"/>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12" name="Slide Number Placeholder 5"/>
          <p:cNvSpPr>
            <a:spLocks noGrp="1"/>
          </p:cNvSpPr>
          <p:nvPr userDrawn="1">
            <p:ph type="sldNum" sz="quarter" idx="12"/>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BE3F52E4-368C-4696-BCE0-9627D4661C3B}" type="slidenum">
              <a:rPr lang="en-US"/>
              <a:pPr>
                <a:defRPr/>
              </a:pPr>
              <a:t>‹#›</a:t>
            </a:fld>
            <a:endParaRPr lang="en-US"/>
          </a:p>
        </p:txBody>
      </p:sp>
    </p:spTree>
    <p:extLst>
      <p:ext uri="{BB962C8B-B14F-4D97-AF65-F5344CB8AC3E}">
        <p14:creationId xmlns:p14="http://schemas.microsoft.com/office/powerpoint/2010/main" val="374305531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grpSp>
        <p:nvGrpSpPr>
          <p:cNvPr id="19" name="Group 18"/>
          <p:cNvGrpSpPr/>
          <p:nvPr userDrawn="1"/>
        </p:nvGrpSpPr>
        <p:grpSpPr>
          <a:xfrm>
            <a:off x="312738" y="7673971"/>
            <a:ext cx="14138275" cy="420188"/>
            <a:chOff x="312738" y="7673971"/>
            <a:chExt cx="14138275" cy="420188"/>
          </a:xfrm>
        </p:grpSpPr>
        <p:sp>
          <p:nvSpPr>
            <p:cNvPr id="20" name="Rounded Rectangle 19"/>
            <p:cNvSpPr/>
            <p:nvPr userDrawn="1"/>
          </p:nvSpPr>
          <p:spPr bwMode="ltGray">
            <a:xfrm>
              <a:off x="312738" y="7673971"/>
              <a:ext cx="11630025"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ounded Rectangle 20"/>
            <p:cNvSpPr/>
            <p:nvPr userDrawn="1"/>
          </p:nvSpPr>
          <p:spPr bwMode="ltGray">
            <a:xfrm flipH="1">
              <a:off x="13562013" y="7673971"/>
              <a:ext cx="889000"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p>
          </p:txBody>
        </p:sp>
        <p:pic>
          <p:nvPicPr>
            <p:cNvPr id="22"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12120116" y="7689454"/>
              <a:ext cx="1236885" cy="40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Straight Connector 8"/>
          <p:cNvCxnSpPr/>
          <p:nvPr/>
        </p:nvCxnSpPr>
        <p:spPr bwMode="auto">
          <a:xfrm>
            <a:off x="493713" y="1238250"/>
            <a:ext cx="1363503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chor="b"/>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47674" y="1326631"/>
            <a:ext cx="7519598" cy="6156845"/>
          </a:xfrm>
          <a:prstGeom prst="rect">
            <a:avLst/>
          </a:prstGeom>
        </p:spPr>
        <p:txBody>
          <a:bodyPr>
            <a:noAutofit/>
          </a:bodyPr>
          <a:lstStyle>
            <a:lvl1pPr marL="234950"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1pPr>
            <a:lvl2pPr marL="568325"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2pPr>
            <a:lvl3pPr marL="914400"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3pPr>
            <a:lvl4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4pPr>
            <a:lvl5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5pPr>
            <a:lvl6pPr>
              <a:defRPr sz="1800"/>
            </a:lvl6pPr>
            <a:lvl7pPr>
              <a:defRPr sz="1800"/>
            </a:lvl7pPr>
            <a:lvl8pPr>
              <a:defRPr sz="1800"/>
            </a:lvl8pPr>
            <a:lvl9pPr>
              <a:defRPr sz="1800"/>
            </a:lvl9pPr>
          </a:lstStyle>
          <a:p>
            <a:pPr lvl="0"/>
            <a:r>
              <a:rPr lang="en-US" altLang="en-US" noProof="0" dirty="0" smtClean="0"/>
              <a:t>Click to edit Master text styles</a:t>
            </a:r>
          </a:p>
          <a:p>
            <a:pPr lvl="1"/>
            <a:r>
              <a:rPr lang="en-US" altLang="en-US" noProof="0" dirty="0" smtClean="0"/>
              <a:t>Second level</a:t>
            </a:r>
          </a:p>
          <a:p>
            <a:pPr lvl="2"/>
            <a:r>
              <a:rPr lang="en-US" altLang="en-US" noProof="0" dirty="0" smtClean="0"/>
              <a:t>Third level</a:t>
            </a:r>
          </a:p>
          <a:p>
            <a:pPr lvl="3"/>
            <a:r>
              <a:rPr lang="en-US" altLang="en-US" noProof="0" dirty="0" smtClean="0"/>
              <a:t>Fourth level</a:t>
            </a:r>
          </a:p>
          <a:p>
            <a:pPr lvl="4"/>
            <a:r>
              <a:rPr lang="en-US" altLang="en-US" noProof="0" dirty="0" smtClean="0"/>
              <a:t>Fifth level</a:t>
            </a:r>
          </a:p>
        </p:txBody>
      </p:sp>
      <p:sp>
        <p:nvSpPr>
          <p:cNvPr id="10" name="Date Placeholder 3"/>
          <p:cNvSpPr>
            <a:spLocks noGrp="1"/>
          </p:cNvSpPr>
          <p:nvPr>
            <p:ph type="dt" sz="half" idx="14"/>
          </p:nvPr>
        </p:nvSpPr>
        <p:spPr/>
        <p:txBody>
          <a:bodyPr/>
          <a:lstStyle>
            <a:lvl1pPr algn="ctr"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BD8F18CE-FAE1-4D67-8AE0-7AB3DFE937D3}" type="datetimeFigureOut">
              <a:rPr lang="en-US"/>
              <a:pPr>
                <a:defRPr/>
              </a:pPr>
              <a:t>10/30/2014</a:t>
            </a:fld>
            <a:endParaRPr lang="en-US"/>
          </a:p>
        </p:txBody>
      </p:sp>
      <p:sp>
        <p:nvSpPr>
          <p:cNvPr id="11" name="Footer Placeholder 4"/>
          <p:cNvSpPr>
            <a:spLocks noGrp="1"/>
          </p:cNvSpPr>
          <p:nvPr>
            <p:ph type="ftr" sz="quarter" idx="15"/>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13" name="Slide Number Placeholder 5"/>
          <p:cNvSpPr>
            <a:spLocks noGrp="1"/>
          </p:cNvSpPr>
          <p:nvPr>
            <p:ph type="sldNum" sz="quarter" idx="16"/>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4DB77A0B-B89A-4397-870E-0EB6BB828EB9}" type="slidenum">
              <a:rPr lang="en-US"/>
              <a:pPr>
                <a:defRPr/>
              </a:pPr>
              <a:t>‹#›</a:t>
            </a:fld>
            <a:endParaRPr lang="en-US"/>
          </a:p>
        </p:txBody>
      </p:sp>
    </p:spTree>
    <p:extLst>
      <p:ext uri="{BB962C8B-B14F-4D97-AF65-F5344CB8AC3E}">
        <p14:creationId xmlns:p14="http://schemas.microsoft.com/office/powerpoint/2010/main" val="25815998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grpSp>
        <p:nvGrpSpPr>
          <p:cNvPr id="21" name="Group 20"/>
          <p:cNvGrpSpPr/>
          <p:nvPr userDrawn="1"/>
        </p:nvGrpSpPr>
        <p:grpSpPr>
          <a:xfrm>
            <a:off x="312738" y="7673971"/>
            <a:ext cx="14138275" cy="420188"/>
            <a:chOff x="312738" y="7673971"/>
            <a:chExt cx="14138275" cy="420188"/>
          </a:xfrm>
        </p:grpSpPr>
        <p:sp>
          <p:nvSpPr>
            <p:cNvPr id="22" name="Rounded Rectangle 21"/>
            <p:cNvSpPr/>
            <p:nvPr userDrawn="1"/>
          </p:nvSpPr>
          <p:spPr bwMode="ltGray">
            <a:xfrm>
              <a:off x="312738" y="7673971"/>
              <a:ext cx="11630025"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ounded Rectangle 22"/>
            <p:cNvSpPr/>
            <p:nvPr userDrawn="1"/>
          </p:nvSpPr>
          <p:spPr bwMode="ltGray">
            <a:xfrm flipH="1">
              <a:off x="13562013" y="7673971"/>
              <a:ext cx="889000"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p>
          </p:txBody>
        </p:sp>
        <p:pic>
          <p:nvPicPr>
            <p:cNvPr id="24"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12120116" y="7689454"/>
              <a:ext cx="1236885" cy="40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ounded Rectangle 10"/>
          <p:cNvSpPr/>
          <p:nvPr userDrawn="1"/>
        </p:nvSpPr>
        <p:spPr bwMode="invGray">
          <a:xfrm>
            <a:off x="815975" y="1497013"/>
            <a:ext cx="6011863" cy="68738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3110" fontAlgn="auto">
              <a:spcBef>
                <a:spcPts val="0"/>
              </a:spcBef>
              <a:spcAft>
                <a:spcPts val="0"/>
              </a:spcAft>
              <a:defRPr/>
            </a:pPr>
            <a:endParaRPr lang="en-US"/>
          </a:p>
        </p:txBody>
      </p:sp>
      <p:sp>
        <p:nvSpPr>
          <p:cNvPr id="12" name="Rounded Rectangle 11"/>
          <p:cNvSpPr/>
          <p:nvPr userDrawn="1"/>
        </p:nvSpPr>
        <p:spPr bwMode="invGray">
          <a:xfrm>
            <a:off x="7691438" y="1497013"/>
            <a:ext cx="6013450" cy="68738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3110" fontAlgn="auto">
              <a:spcBef>
                <a:spcPts val="0"/>
              </a:spcBef>
              <a:spcAft>
                <a:spcPts val="0"/>
              </a:spcAft>
              <a:defRPr/>
            </a:pPr>
            <a:endParaRPr lang="en-US"/>
          </a:p>
        </p:txBody>
      </p:sp>
      <p:cxnSp>
        <p:nvCxnSpPr>
          <p:cNvPr id="13" name="Straight Connector 12"/>
          <p:cNvCxnSpPr/>
          <p:nvPr/>
        </p:nvCxnSpPr>
        <p:spPr bwMode="auto">
          <a:xfrm>
            <a:off x="493713" y="1238250"/>
            <a:ext cx="1363503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chor="b"/>
          <a:lstStyle>
            <a:lvl1pPr>
              <a:defRPr>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bwMode="invGray">
          <a:xfrm>
            <a:off x="815790" y="1497106"/>
            <a:ext cx="6012792" cy="686642"/>
          </a:xfrm>
          <a:prstGeom prst="rect">
            <a:avLst/>
          </a:prstGeom>
        </p:spPr>
        <p:txBody>
          <a:bodyPr lIns="182880" rIns="182880" anchor="ctr">
            <a:noAutofit/>
          </a:bodyPr>
          <a:lstStyle>
            <a:lvl1pPr marL="0" indent="0">
              <a:buNone/>
              <a:defRPr lang="en-US" sz="2800" i="1" kern="1200" baseline="0" dirty="0" smtClean="0">
                <a:solidFill>
                  <a:schemeClr val="bg1"/>
                </a:solidFill>
                <a:latin typeface="Times New Roman"/>
                <a:ea typeface="+mj-ea"/>
                <a:cs typeface="Times New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15789" y="2277035"/>
            <a:ext cx="6012796" cy="5206439"/>
          </a:xfrm>
          <a:prstGeom prst="rect">
            <a:avLst/>
          </a:prstGeom>
        </p:spPr>
        <p:txBody>
          <a:bodyPr>
            <a:noAutofit/>
          </a:bodyPr>
          <a:lstStyle>
            <a:lvl1pPr marL="234950"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1pPr>
            <a:lvl2pPr marL="568325"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2pPr>
            <a:lvl3pPr marL="914400"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3pPr>
            <a:lvl4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4pPr>
            <a:lvl5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5pPr>
            <a:lvl6pPr>
              <a:defRPr sz="1600"/>
            </a:lvl6pPr>
            <a:lvl7pPr>
              <a:defRPr sz="1600"/>
            </a:lvl7pPr>
            <a:lvl8pPr>
              <a:defRPr sz="1600"/>
            </a:lvl8pPr>
            <a:lvl9pPr>
              <a:defRPr sz="1600"/>
            </a:lvl9pPr>
          </a:lstStyle>
          <a:p>
            <a:pPr lvl="0"/>
            <a:r>
              <a:rPr lang="en-US" altLang="en-US" noProof="0" dirty="0" smtClean="0"/>
              <a:t>Click to edit Master text styles</a:t>
            </a:r>
          </a:p>
          <a:p>
            <a:pPr lvl="1"/>
            <a:r>
              <a:rPr lang="en-US" altLang="en-US" noProof="0" dirty="0" smtClean="0"/>
              <a:t>Second level</a:t>
            </a:r>
          </a:p>
          <a:p>
            <a:pPr lvl="2"/>
            <a:r>
              <a:rPr lang="en-US" altLang="en-US" noProof="0" dirty="0" smtClean="0"/>
              <a:t>Third level</a:t>
            </a:r>
          </a:p>
          <a:p>
            <a:pPr lvl="3"/>
            <a:r>
              <a:rPr lang="en-US" altLang="en-US" noProof="0" dirty="0" smtClean="0"/>
              <a:t>Fourth level</a:t>
            </a:r>
          </a:p>
          <a:p>
            <a:pPr lvl="4"/>
            <a:r>
              <a:rPr lang="en-US" altLang="en-US" noProof="0" dirty="0" smtClean="0"/>
              <a:t>Fifth level</a:t>
            </a:r>
          </a:p>
        </p:txBody>
      </p:sp>
      <p:sp>
        <p:nvSpPr>
          <p:cNvPr id="5" name="Text Placeholder 4"/>
          <p:cNvSpPr>
            <a:spLocks noGrp="1"/>
          </p:cNvSpPr>
          <p:nvPr>
            <p:ph type="body" sz="quarter" idx="3"/>
          </p:nvPr>
        </p:nvSpPr>
        <p:spPr bwMode="invGray">
          <a:xfrm>
            <a:off x="7691718" y="1497105"/>
            <a:ext cx="6012792" cy="681413"/>
          </a:xfrm>
          <a:prstGeom prst="rect">
            <a:avLst/>
          </a:prstGeom>
        </p:spPr>
        <p:txBody>
          <a:bodyPr lIns="182880" rIns="182880" anchor="ctr">
            <a:normAutofit/>
          </a:bodyPr>
          <a:lstStyle>
            <a:lvl1pPr marL="0" indent="0">
              <a:buNone/>
              <a:defRPr lang="en-US" sz="2800" b="0" i="1" kern="1200" baseline="0" dirty="0" smtClean="0">
                <a:solidFill>
                  <a:schemeClr val="bg1"/>
                </a:solidFill>
                <a:latin typeface="Times New Roman"/>
                <a:ea typeface="+mj-ea"/>
                <a:cs typeface="Times New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7691718" y="2277036"/>
            <a:ext cx="5927166" cy="5206438"/>
          </a:xfrm>
          <a:prstGeom prst="rect">
            <a:avLst/>
          </a:prstGeom>
        </p:spPr>
        <p:txBody>
          <a:bodyPr>
            <a:noAutofit/>
          </a:bodyPr>
          <a:lstStyle>
            <a:lvl1pPr marL="234950"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1pPr>
            <a:lvl2pPr marL="568325"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2pPr>
            <a:lvl3pPr marL="914400"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a:lvl3pPr>
            <a:lvl4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4pPr>
            <a:lvl5pPr marL="1260475" marR="0" indent="-2349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a:lvl5pPr>
            <a:lvl6pPr>
              <a:defRPr sz="1600"/>
            </a:lvl6pPr>
            <a:lvl7pPr>
              <a:defRPr sz="1600"/>
            </a:lvl7pPr>
            <a:lvl8pPr>
              <a:defRPr sz="1600"/>
            </a:lvl8pPr>
            <a:lvl9pPr>
              <a:defRPr sz="1600"/>
            </a:lvl9pPr>
          </a:lstStyle>
          <a:p>
            <a:pPr lvl="0"/>
            <a:r>
              <a:rPr lang="en-US" altLang="en-US" noProof="0" dirty="0" smtClean="0"/>
              <a:t>Click to edit Master text styles</a:t>
            </a:r>
          </a:p>
          <a:p>
            <a:pPr lvl="1"/>
            <a:r>
              <a:rPr lang="en-US" altLang="en-US" noProof="0" dirty="0" smtClean="0"/>
              <a:t>Second level</a:t>
            </a:r>
          </a:p>
          <a:p>
            <a:pPr lvl="2"/>
            <a:r>
              <a:rPr lang="en-US" altLang="en-US" noProof="0" dirty="0" smtClean="0"/>
              <a:t>Third level</a:t>
            </a:r>
          </a:p>
          <a:p>
            <a:pPr lvl="3"/>
            <a:r>
              <a:rPr lang="en-US" altLang="en-US" noProof="0" dirty="0" smtClean="0"/>
              <a:t>Fourth level</a:t>
            </a:r>
          </a:p>
          <a:p>
            <a:pPr lvl="4"/>
            <a:r>
              <a:rPr lang="en-US" altLang="en-US" noProof="0" dirty="0" smtClean="0"/>
              <a:t>Fifth level</a:t>
            </a:r>
          </a:p>
        </p:txBody>
      </p:sp>
      <p:sp>
        <p:nvSpPr>
          <p:cNvPr id="14" name="Date Placeholder 3"/>
          <p:cNvSpPr>
            <a:spLocks noGrp="1"/>
          </p:cNvSpPr>
          <p:nvPr>
            <p:ph type="dt" sz="half" idx="10"/>
          </p:nvPr>
        </p:nvSpPr>
        <p:spPr/>
        <p:txBody>
          <a:bodyPr/>
          <a:lstStyle>
            <a:lvl1pPr algn="ctr"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962EB853-5CE6-4C0E-BA9D-3F6AB3A6F322}" type="datetimeFigureOut">
              <a:rPr lang="en-US"/>
              <a:pPr>
                <a:defRPr/>
              </a:pPr>
              <a:t>10/30/2014</a:t>
            </a:fld>
            <a:endParaRPr lang="en-US"/>
          </a:p>
        </p:txBody>
      </p:sp>
      <p:sp>
        <p:nvSpPr>
          <p:cNvPr id="15" name="Footer Placeholder 4"/>
          <p:cNvSpPr>
            <a:spLocks noGrp="1"/>
          </p:cNvSpPr>
          <p:nvPr>
            <p:ph type="ftr" sz="quarter" idx="11"/>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16" name="Slide Number Placeholder 5"/>
          <p:cNvSpPr>
            <a:spLocks noGrp="1"/>
          </p:cNvSpPr>
          <p:nvPr>
            <p:ph type="sldNum" sz="quarter" idx="12"/>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C113CD38-A0EE-4D06-A741-E5C6DCAE659A}" type="slidenum">
              <a:rPr lang="en-US"/>
              <a:pPr>
                <a:defRPr/>
              </a:pPr>
              <a:t>‹#›</a:t>
            </a:fld>
            <a:endParaRPr lang="en-US"/>
          </a:p>
        </p:txBody>
      </p:sp>
    </p:spTree>
    <p:extLst>
      <p:ext uri="{BB962C8B-B14F-4D97-AF65-F5344CB8AC3E}">
        <p14:creationId xmlns:p14="http://schemas.microsoft.com/office/powerpoint/2010/main" val="11744667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with Bug Bar on Bottom">
    <p:spTree>
      <p:nvGrpSpPr>
        <p:cNvPr id="1" name=""/>
        <p:cNvGrpSpPr/>
        <p:nvPr/>
      </p:nvGrpSpPr>
      <p:grpSpPr>
        <a:xfrm>
          <a:off x="0" y="0"/>
          <a:ext cx="0" cy="0"/>
          <a:chOff x="0" y="0"/>
          <a:chExt cx="0" cy="0"/>
        </a:xfrm>
      </p:grpSpPr>
      <p:grpSp>
        <p:nvGrpSpPr>
          <p:cNvPr id="13" name="Group 12"/>
          <p:cNvGrpSpPr/>
          <p:nvPr userDrawn="1"/>
        </p:nvGrpSpPr>
        <p:grpSpPr>
          <a:xfrm>
            <a:off x="312738" y="7673971"/>
            <a:ext cx="14138275" cy="420188"/>
            <a:chOff x="312738" y="7673971"/>
            <a:chExt cx="14138275" cy="420188"/>
          </a:xfrm>
        </p:grpSpPr>
        <p:sp>
          <p:nvSpPr>
            <p:cNvPr id="14" name="Rounded Rectangle 13"/>
            <p:cNvSpPr/>
            <p:nvPr userDrawn="1"/>
          </p:nvSpPr>
          <p:spPr bwMode="ltGray">
            <a:xfrm>
              <a:off x="312738" y="7673971"/>
              <a:ext cx="11630025"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ounded Rectangle 14"/>
            <p:cNvSpPr/>
            <p:nvPr userDrawn="1"/>
          </p:nvSpPr>
          <p:spPr bwMode="ltGray">
            <a:xfrm flipH="1">
              <a:off x="13562013" y="7673971"/>
              <a:ext cx="889000"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p>
          </p:txBody>
        </p:sp>
        <p:pic>
          <p:nvPicPr>
            <p:cNvPr id="16"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12120116" y="7689454"/>
              <a:ext cx="1236885" cy="40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ate Placeholder 3"/>
          <p:cNvSpPr>
            <a:spLocks noGrp="1"/>
          </p:cNvSpPr>
          <p:nvPr>
            <p:ph type="dt" sz="half" idx="10"/>
          </p:nvPr>
        </p:nvSpPr>
        <p:spPr/>
        <p:txBody>
          <a:bodyPr/>
          <a:lstStyle>
            <a:lvl1pPr algn="ctr"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E292C50C-E88B-4366-81FC-D9B3DB34DF37}" type="datetimeFigureOut">
              <a:rPr lang="en-US"/>
              <a:pPr>
                <a:defRPr/>
              </a:pPr>
              <a:t>10/30/2014</a:t>
            </a:fld>
            <a:endParaRPr lang="en-US"/>
          </a:p>
        </p:txBody>
      </p:sp>
      <p:sp>
        <p:nvSpPr>
          <p:cNvPr id="7" name="Footer Placeholder 4"/>
          <p:cNvSpPr>
            <a:spLocks noGrp="1"/>
          </p:cNvSpPr>
          <p:nvPr>
            <p:ph type="ftr" sz="quarter" idx="11"/>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8" name="Slide Number Placeholder 5"/>
          <p:cNvSpPr>
            <a:spLocks noGrp="1"/>
          </p:cNvSpPr>
          <p:nvPr>
            <p:ph type="sldNum" sz="quarter" idx="12"/>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7EAEC79A-D463-4485-B55B-305065E30830}" type="slidenum">
              <a:rPr lang="en-US"/>
              <a:pPr>
                <a:defRPr/>
              </a:pPr>
              <a:t>‹#›</a:t>
            </a:fld>
            <a:endParaRPr lang="en-US"/>
          </a:p>
        </p:txBody>
      </p:sp>
    </p:spTree>
    <p:extLst>
      <p:ext uri="{BB962C8B-B14F-4D97-AF65-F5344CB8AC3E}">
        <p14:creationId xmlns:p14="http://schemas.microsoft.com/office/powerpoint/2010/main" val="25727893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LANK NO BUG">
    <p:spTree>
      <p:nvGrpSpPr>
        <p:cNvPr id="1" name=""/>
        <p:cNvGrpSpPr/>
        <p:nvPr/>
      </p:nvGrpSpPr>
      <p:grpSpPr>
        <a:xfrm>
          <a:off x="0" y="0"/>
          <a:ext cx="0" cy="0"/>
          <a:chOff x="0" y="0"/>
          <a:chExt cx="0" cy="0"/>
        </a:xfrm>
      </p:grpSpPr>
      <p:sp>
        <p:nvSpPr>
          <p:cNvPr id="2" name="Date Placeholder 3"/>
          <p:cNvSpPr>
            <a:spLocks noGrp="1"/>
          </p:cNvSpPr>
          <p:nvPr>
            <p:ph type="dt" sz="half" idx="11"/>
          </p:nvPr>
        </p:nvSpPr>
        <p:spPr/>
        <p:txBody>
          <a:bodyPr/>
          <a:lstStyle>
            <a:lvl1pPr>
              <a:defRPr/>
            </a:lvl1pPr>
          </a:lstStyle>
          <a:p>
            <a:pPr>
              <a:defRPr/>
            </a:pPr>
            <a:fld id="{91DB02A5-1651-4BAC-B5CD-27E4D9AA8C4C}" type="datetimeFigureOut">
              <a:rPr lang="en-US"/>
              <a:pPr>
                <a:defRPr/>
              </a:pPr>
              <a:t>10/30/2014</a:t>
            </a:fld>
            <a:endParaRPr lang="en-US"/>
          </a:p>
        </p:txBody>
      </p:sp>
      <p:sp>
        <p:nvSpPr>
          <p:cNvPr id="3" name="Footer Placeholder 4"/>
          <p:cNvSpPr>
            <a:spLocks noGrp="1"/>
          </p:cNvSpPr>
          <p:nvPr>
            <p:ph type="ftr" sz="quarter" idx="12"/>
          </p:nvPr>
        </p:nvSpPr>
        <p:spPr/>
        <p:txBody>
          <a:bodyPr/>
          <a:lstStyle>
            <a:lvl1pPr>
              <a:defRPr/>
            </a:lvl1pPr>
          </a:lstStyle>
          <a:p>
            <a:pPr>
              <a:defRPr/>
            </a:pPr>
            <a:endParaRPr lang="en-US"/>
          </a:p>
        </p:txBody>
      </p:sp>
      <p:sp>
        <p:nvSpPr>
          <p:cNvPr id="4" name="Slide Number Placeholder 5"/>
          <p:cNvSpPr>
            <a:spLocks noGrp="1"/>
          </p:cNvSpPr>
          <p:nvPr>
            <p:ph type="sldNum" sz="quarter" idx="13"/>
          </p:nvPr>
        </p:nvSpPr>
        <p:spPr/>
        <p:txBody>
          <a:bodyPr/>
          <a:lstStyle>
            <a:lvl1pPr>
              <a:defRPr/>
            </a:lvl1pPr>
          </a:lstStyle>
          <a:p>
            <a:pPr>
              <a:defRPr/>
            </a:pPr>
            <a:fld id="{A60900E3-8368-4987-8C09-7C61807DF7C9}" type="slidenum">
              <a:rPr lang="en-US"/>
              <a:pPr>
                <a:defRPr/>
              </a:pPr>
              <a:t>‹#›</a:t>
            </a:fld>
            <a:endParaRPr lang="en-US"/>
          </a:p>
        </p:txBody>
      </p:sp>
    </p:spTree>
    <p:extLst>
      <p:ext uri="{BB962C8B-B14F-4D97-AF65-F5344CB8AC3E}">
        <p14:creationId xmlns:p14="http://schemas.microsoft.com/office/powerpoint/2010/main" val="32108201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Avon Co 4 Women Theme Slide">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7020718" y="1894569"/>
            <a:ext cx="5395913" cy="176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6224587" y="4737100"/>
            <a:ext cx="6988175" cy="1371600"/>
          </a:xfrm>
        </p:spPr>
        <p:txBody>
          <a:bodyPr anchor="b">
            <a:noAutofit/>
          </a:bodyPr>
          <a:lstStyle>
            <a:lvl1pPr algn="ctr">
              <a:defRPr sz="4000">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224587" y="6185366"/>
            <a:ext cx="6988174" cy="482134"/>
          </a:xfrm>
          <a:prstGeom prst="rect">
            <a:avLst/>
          </a:prstGeom>
        </p:spPr>
        <p:txBody>
          <a:bodyPr>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07141CEB-8A2D-4716-8EF0-DC88BAAE02DD}" type="datetimeFigureOut">
              <a:rPr lang="en-US"/>
              <a:pPr>
                <a:defRPr/>
              </a:pPr>
              <a:t>10/30/2014</a:t>
            </a:fld>
            <a:endParaRPr lang="en-US"/>
          </a:p>
        </p:txBody>
      </p:sp>
      <p:sp>
        <p:nvSpPr>
          <p:cNvPr id="6"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CD7D38E4-0765-4019-BBA0-AE25FBC1D0DC}" type="slidenum">
              <a:rPr lang="en-US"/>
              <a:pPr>
                <a:defRPr/>
              </a:pPr>
              <a:t>‹#›</a:t>
            </a:fld>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4079" y="1366792"/>
            <a:ext cx="5039571" cy="5904308"/>
          </a:xfrm>
          <a:prstGeom prst="rect">
            <a:avLst/>
          </a:prstGeom>
        </p:spPr>
      </p:pic>
    </p:spTree>
    <p:extLst>
      <p:ext uri="{BB962C8B-B14F-4D97-AF65-F5344CB8AC3E}">
        <p14:creationId xmlns:p14="http://schemas.microsoft.com/office/powerpoint/2010/main" val="37427095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Title Slide">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9612335" y="6434138"/>
            <a:ext cx="2843167"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
          <p:cNvGrpSpPr>
            <a:grpSpLocks/>
          </p:cNvGrpSpPr>
          <p:nvPr userDrawn="1"/>
        </p:nvGrpSpPr>
        <p:grpSpPr bwMode="auto">
          <a:xfrm>
            <a:off x="369888" y="6386513"/>
            <a:ext cx="13822362" cy="977900"/>
            <a:chOff x="8287423" y="7674382"/>
            <a:chExt cx="5740518" cy="406589"/>
          </a:xfrm>
        </p:grpSpPr>
        <p:sp>
          <p:nvSpPr>
            <p:cNvPr id="6" name="Rounded Rectangle 5"/>
            <p:cNvSpPr/>
            <p:nvPr userDrawn="1"/>
          </p:nvSpPr>
          <p:spPr bwMode="ltGray">
            <a:xfrm>
              <a:off x="8287423" y="7674382"/>
              <a:ext cx="3655155" cy="406589"/>
            </a:xfrm>
            <a:prstGeom prst="roundRect">
              <a:avLst>
                <a:gd name="adj" fmla="val 9334"/>
              </a:avLst>
            </a:prstGeom>
            <a:gradFill flip="none" rotWithShape="1">
              <a:gsLst>
                <a:gs pos="100000">
                  <a:srgbClr val="ECECEC"/>
                </a:gs>
                <a:gs pos="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ounded Rectangle 6"/>
            <p:cNvSpPr/>
            <p:nvPr userDrawn="1"/>
          </p:nvSpPr>
          <p:spPr bwMode="ltGray">
            <a:xfrm flipH="1">
              <a:off x="13499183" y="7674382"/>
              <a:ext cx="528758" cy="406589"/>
            </a:xfrm>
            <a:prstGeom prst="roundRect">
              <a:avLst>
                <a:gd name="adj" fmla="val 11305"/>
              </a:avLst>
            </a:prstGeom>
            <a:gradFill flip="none" rotWithShape="1">
              <a:gsLst>
                <a:gs pos="100000">
                  <a:srgbClr val="ECECEC"/>
                </a:gs>
                <a:gs pos="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p>
          </p:txBody>
        </p:sp>
      </p:grpSp>
      <p:sp>
        <p:nvSpPr>
          <p:cNvPr id="10" name="Title 1"/>
          <p:cNvSpPr>
            <a:spLocks noGrp="1"/>
          </p:cNvSpPr>
          <p:nvPr>
            <p:ph type="ctrTitle" hasCustomPrompt="1"/>
          </p:nvPr>
        </p:nvSpPr>
        <p:spPr>
          <a:xfrm>
            <a:off x="1356330" y="3958461"/>
            <a:ext cx="7113113" cy="1371600"/>
          </a:xfrm>
        </p:spPr>
        <p:txBody>
          <a:bodyPr anchor="b">
            <a:noAutofit/>
          </a:bodyPr>
          <a:lstStyle>
            <a:lvl1pPr algn="l">
              <a:lnSpc>
                <a:spcPts val="5600"/>
              </a:lnSpc>
              <a:defRPr sz="6000">
                <a:solidFill>
                  <a:schemeClr val="accent1"/>
                </a:solidFill>
              </a:defRPr>
            </a:lvl1pPr>
          </a:lstStyle>
          <a:p>
            <a:r>
              <a:rPr lang="en-US" dirty="0" smtClean="0"/>
              <a:t>Click To Edit Master Title</a:t>
            </a:r>
            <a:endParaRPr lang="en-US" dirty="0"/>
          </a:p>
        </p:txBody>
      </p:sp>
      <p:sp>
        <p:nvSpPr>
          <p:cNvPr id="11" name="Subtitle 2"/>
          <p:cNvSpPr>
            <a:spLocks noGrp="1"/>
          </p:cNvSpPr>
          <p:nvPr>
            <p:ph type="subTitle" idx="1"/>
          </p:nvPr>
        </p:nvSpPr>
        <p:spPr>
          <a:xfrm>
            <a:off x="1356393" y="5285091"/>
            <a:ext cx="7112661" cy="482134"/>
          </a:xfrm>
          <a:prstGeom prst="rect">
            <a:avLst/>
          </a:prstGeom>
        </p:spPr>
        <p:txBody>
          <a:bodyPr>
            <a:noAutofit/>
          </a:bodyPr>
          <a:lstStyle>
            <a:lvl1pPr marL="0" indent="0" algn="l">
              <a:lnSpc>
                <a:spcPts val="4000"/>
              </a:lnSpc>
              <a:spcBef>
                <a:spcPts val="600"/>
              </a:spcBef>
              <a:buNone/>
              <a:defRPr sz="32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E1593629-B4F2-4910-9293-8F5B493E9912}" type="datetimeFigureOut">
              <a:rPr lang="en-US"/>
              <a:pPr>
                <a:defRPr/>
              </a:pPr>
              <a:t>10/30/2014</a:t>
            </a:fld>
            <a:endParaRPr lang="en-US"/>
          </a:p>
        </p:txBody>
      </p:sp>
      <p:sp>
        <p:nvSpPr>
          <p:cNvPr id="9"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12"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53733CB5-F418-41A4-9C27-72863EF7614B}" type="slidenum">
              <a:rPr lang="en-US"/>
              <a:pPr>
                <a:defRPr/>
              </a:pPr>
              <a:t>‹#›</a:t>
            </a:fld>
            <a:endParaRPr lang="en-US"/>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474539" y="1263722"/>
            <a:ext cx="3910272" cy="4581234"/>
          </a:xfrm>
          <a:prstGeom prst="rect">
            <a:avLst/>
          </a:prstGeom>
        </p:spPr>
      </p:pic>
    </p:spTree>
    <p:extLst>
      <p:ext uri="{BB962C8B-B14F-4D97-AF65-F5344CB8AC3E}">
        <p14:creationId xmlns:p14="http://schemas.microsoft.com/office/powerpoint/2010/main" val="32763952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eam One Avon">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07141CEB-8A2D-4716-8EF0-DC88BAAE02DD}" type="datetimeFigureOut">
              <a:rPr lang="en-US"/>
              <a:pPr>
                <a:defRPr/>
              </a:pPr>
              <a:t>10/30/2014</a:t>
            </a:fld>
            <a:endParaRPr lang="en-US"/>
          </a:p>
        </p:txBody>
      </p:sp>
      <p:sp>
        <p:nvSpPr>
          <p:cNvPr id="6"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CD7D38E4-0765-4019-BBA0-AE25FBC1D0DC}" type="slidenum">
              <a:rPr lang="en-US"/>
              <a:pPr>
                <a:defRPr/>
              </a:pPr>
              <a:t>‹#›</a:t>
            </a:fld>
            <a:endParaRPr lang="en-US"/>
          </a:p>
        </p:txBody>
      </p:sp>
      <p:pic>
        <p:nvPicPr>
          <p:cNvPr id="8" name="Picture 1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1828800" y="2403475"/>
            <a:ext cx="11099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85711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ig Type Slide">
    <p:spTree>
      <p:nvGrpSpPr>
        <p:cNvPr id="1" name=""/>
        <p:cNvGrpSpPr/>
        <p:nvPr/>
      </p:nvGrpSpPr>
      <p:grpSpPr>
        <a:xfrm>
          <a:off x="0" y="0"/>
          <a:ext cx="0" cy="0"/>
          <a:chOff x="0" y="0"/>
          <a:chExt cx="0" cy="0"/>
        </a:xfrm>
      </p:grpSpPr>
      <p:grpSp>
        <p:nvGrpSpPr>
          <p:cNvPr id="13" name="Group 12"/>
          <p:cNvGrpSpPr/>
          <p:nvPr userDrawn="1"/>
        </p:nvGrpSpPr>
        <p:grpSpPr>
          <a:xfrm>
            <a:off x="312738" y="7673971"/>
            <a:ext cx="14138275" cy="420188"/>
            <a:chOff x="312738" y="7673971"/>
            <a:chExt cx="14138275" cy="420188"/>
          </a:xfrm>
        </p:grpSpPr>
        <p:sp>
          <p:nvSpPr>
            <p:cNvPr id="5" name="Rounded Rectangle 4"/>
            <p:cNvSpPr/>
            <p:nvPr userDrawn="1"/>
          </p:nvSpPr>
          <p:spPr bwMode="ltGray">
            <a:xfrm>
              <a:off x="312738" y="7673971"/>
              <a:ext cx="11630025"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ounded Rectangle 6"/>
            <p:cNvSpPr/>
            <p:nvPr userDrawn="1"/>
          </p:nvSpPr>
          <p:spPr bwMode="ltGray">
            <a:xfrm flipH="1">
              <a:off x="13562013" y="7673971"/>
              <a:ext cx="889000"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p>
          </p:txBody>
        </p:sp>
        <p:pic>
          <p:nvPicPr>
            <p:cNvPr id="12"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12120116" y="7689454"/>
              <a:ext cx="1236885" cy="40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userDrawn="1">
            <p:ph type="ctrTitle" hasCustomPrompt="1"/>
          </p:nvPr>
        </p:nvSpPr>
        <p:spPr>
          <a:xfrm>
            <a:off x="922338" y="3878019"/>
            <a:ext cx="7689511" cy="1371600"/>
          </a:xfrm>
        </p:spPr>
        <p:txBody>
          <a:bodyPr anchor="b">
            <a:noAutofit/>
          </a:bodyPr>
          <a:lstStyle>
            <a:lvl1pPr algn="l">
              <a:lnSpc>
                <a:spcPts val="5000"/>
              </a:lnSpc>
              <a:defRPr sz="5400">
                <a:solidFill>
                  <a:schemeClr val="tx1"/>
                </a:solidFill>
              </a:defRPr>
            </a:lvl1pPr>
          </a:lstStyle>
          <a:p>
            <a:r>
              <a:rPr lang="en-US" dirty="0" smtClean="0"/>
              <a:t>CLICK TO EDIT MASTER TITLE STYLE</a:t>
            </a:r>
            <a:endParaRPr lang="en-US" dirty="0"/>
          </a:p>
        </p:txBody>
      </p:sp>
      <p:sp>
        <p:nvSpPr>
          <p:cNvPr id="3" name="Subtitle 2"/>
          <p:cNvSpPr>
            <a:spLocks noGrp="1"/>
          </p:cNvSpPr>
          <p:nvPr userDrawn="1">
            <p:ph type="subTitle" idx="1" hasCustomPrompt="1"/>
          </p:nvPr>
        </p:nvSpPr>
        <p:spPr>
          <a:xfrm>
            <a:off x="922400" y="5319993"/>
            <a:ext cx="7689447" cy="482134"/>
          </a:xfrm>
          <a:prstGeom prst="rect">
            <a:avLst/>
          </a:prstGeom>
        </p:spPr>
        <p:txBody>
          <a:bodyPr tIns="0" bIns="0">
            <a:noAutofit/>
          </a:bodyPr>
          <a:lstStyle>
            <a:lvl1pPr marL="0" indent="0" algn="l">
              <a:spcBef>
                <a:spcPts val="600"/>
              </a:spcBef>
              <a:buNone/>
              <a:defRPr sz="3600" i="1">
                <a:solidFill>
                  <a:schemeClr val="accent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a:t>
            </a:r>
            <a:br>
              <a:rPr lang="en-US" dirty="0" smtClean="0"/>
            </a:br>
            <a:r>
              <a:rPr lang="en-US" dirty="0" smtClean="0"/>
              <a:t> subtitle style</a:t>
            </a:r>
            <a:endParaRPr lang="en-US" dirty="0"/>
          </a:p>
        </p:txBody>
      </p:sp>
      <p:sp>
        <p:nvSpPr>
          <p:cNvPr id="9" name="Date Placeholder 3"/>
          <p:cNvSpPr>
            <a:spLocks noGrp="1"/>
          </p:cNvSpPr>
          <p:nvPr userDrawn="1">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D2BD8268-2F17-4712-A41F-646D880D1BD8}" type="datetimeFigureOut">
              <a:rPr lang="en-US"/>
              <a:pPr>
                <a:defRPr/>
              </a:pPr>
              <a:t>10/30/2014</a:t>
            </a:fld>
            <a:endParaRPr lang="en-US"/>
          </a:p>
        </p:txBody>
      </p:sp>
      <p:sp>
        <p:nvSpPr>
          <p:cNvPr id="10" name="Footer Placeholder 4"/>
          <p:cNvSpPr>
            <a:spLocks noGrp="1"/>
          </p:cNvSpPr>
          <p:nvPr userDrawn="1">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11" name="Slide Number Placeholder 5"/>
          <p:cNvSpPr>
            <a:spLocks noGrp="1"/>
          </p:cNvSpPr>
          <p:nvPr userDrawn="1">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27258415-0297-423F-AB31-20679ABF7CC1}" type="slidenum">
              <a:rPr lang="en-US"/>
              <a:pPr>
                <a:defRPr/>
              </a:pPr>
              <a:t>‹#›</a:t>
            </a:fld>
            <a:endParaRPr lang="en-US"/>
          </a:p>
        </p:txBody>
      </p:sp>
    </p:spTree>
    <p:extLst>
      <p:ext uri="{BB962C8B-B14F-4D97-AF65-F5344CB8AC3E}">
        <p14:creationId xmlns:p14="http://schemas.microsoft.com/office/powerpoint/2010/main" val="24110274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grpSp>
        <p:nvGrpSpPr>
          <p:cNvPr id="18" name="Group 17"/>
          <p:cNvGrpSpPr/>
          <p:nvPr userDrawn="1"/>
        </p:nvGrpSpPr>
        <p:grpSpPr>
          <a:xfrm>
            <a:off x="312738" y="7673971"/>
            <a:ext cx="14138275" cy="420188"/>
            <a:chOff x="312738" y="7673971"/>
            <a:chExt cx="14138275" cy="420188"/>
          </a:xfrm>
        </p:grpSpPr>
        <p:sp>
          <p:nvSpPr>
            <p:cNvPr id="19" name="Rounded Rectangle 18"/>
            <p:cNvSpPr/>
            <p:nvPr userDrawn="1"/>
          </p:nvSpPr>
          <p:spPr bwMode="ltGray">
            <a:xfrm>
              <a:off x="312738" y="7673971"/>
              <a:ext cx="11630025"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ounded Rectangle 19"/>
            <p:cNvSpPr/>
            <p:nvPr userDrawn="1"/>
          </p:nvSpPr>
          <p:spPr bwMode="ltGray">
            <a:xfrm flipH="1">
              <a:off x="13562013" y="7673971"/>
              <a:ext cx="889000"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p>
          </p:txBody>
        </p:sp>
        <p:pic>
          <p:nvPicPr>
            <p:cNvPr id="21"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12120116" y="7689454"/>
              <a:ext cx="1236885" cy="40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hasCustomPrompt="1"/>
          </p:nvPr>
        </p:nvSpPr>
        <p:spPr>
          <a:xfrm>
            <a:off x="6526213" y="2888364"/>
            <a:ext cx="6894550" cy="1371600"/>
          </a:xfrm>
        </p:spPr>
        <p:txBody>
          <a:bodyPr anchor="b">
            <a:noAutofit/>
          </a:bodyPr>
          <a:lstStyle>
            <a:lvl1pPr algn="l">
              <a:lnSpc>
                <a:spcPts val="4200"/>
              </a:lnSpc>
              <a:defRPr sz="4000">
                <a:solidFill>
                  <a:schemeClr val="accent1"/>
                </a:solidFill>
              </a:defRPr>
            </a:lvl1pPr>
          </a:lstStyle>
          <a:p>
            <a:r>
              <a:rPr lang="en-US" dirty="0" smtClean="0"/>
              <a:t>Click To Edit Master Title Style</a:t>
            </a:r>
            <a:endParaRPr lang="en-US" dirty="0"/>
          </a:p>
        </p:txBody>
      </p:sp>
      <p:sp>
        <p:nvSpPr>
          <p:cNvPr id="12" name="Content Placeholder 3"/>
          <p:cNvSpPr>
            <a:spLocks noGrp="1"/>
          </p:cNvSpPr>
          <p:nvPr>
            <p:ph sz="half" idx="2"/>
          </p:nvPr>
        </p:nvSpPr>
        <p:spPr>
          <a:xfrm>
            <a:off x="6526213" y="4257742"/>
            <a:ext cx="6894550" cy="3057458"/>
          </a:xfrm>
          <a:prstGeom prst="rect">
            <a:avLst/>
          </a:prstGeom>
        </p:spPr>
        <p:txBody>
          <a:bodyPr>
            <a:noAutofit/>
          </a:bodyPr>
          <a:lstStyle>
            <a:lvl1pPr marL="0" indent="0">
              <a:buFontTx/>
              <a:buNone/>
              <a:defRPr sz="2800" b="0" i="1">
                <a:latin typeface="Times New Roman" panose="02020603050405020304" pitchFamily="18" charset="0"/>
                <a:cs typeface="Times New Roman" panose="02020603050405020304" pitchFamily="18" charset="0"/>
              </a:defRPr>
            </a:lvl1pPr>
            <a:lvl2pPr marL="0" indent="0">
              <a:buFontTx/>
              <a:buNone/>
              <a:defRPr sz="2800" b="0" i="1">
                <a:latin typeface="Times New Roman" panose="02020603050405020304" pitchFamily="18" charset="0"/>
                <a:cs typeface="Times New Roman" panose="02020603050405020304" pitchFamily="18" charset="0"/>
              </a:defRPr>
            </a:lvl2pPr>
            <a:lvl3pPr marL="0" indent="0">
              <a:buFontTx/>
              <a:buNone/>
              <a:defRPr sz="2800" b="0" i="1">
                <a:latin typeface="Times New Roman" panose="02020603050405020304" pitchFamily="18" charset="0"/>
                <a:cs typeface="Times New Roman" panose="02020603050405020304" pitchFamily="18" charset="0"/>
              </a:defRPr>
            </a:lvl3pPr>
            <a:lvl4pPr marL="0" indent="0">
              <a:buFontTx/>
              <a:buNone/>
              <a:defRPr sz="2800" b="0" i="1">
                <a:latin typeface="Times New Roman" panose="02020603050405020304" pitchFamily="18" charset="0"/>
                <a:cs typeface="Times New Roman" panose="02020603050405020304" pitchFamily="18" charset="0"/>
              </a:defRPr>
            </a:lvl4pPr>
            <a:lvl5pPr marL="0" indent="0">
              <a:buFontTx/>
              <a:buNone/>
              <a:defRPr sz="2800" b="0" i="1">
                <a:latin typeface="Times New Roman" panose="02020603050405020304" pitchFamily="18" charset="0"/>
                <a:cs typeface="Times New Roman" panose="02020603050405020304" pitchFamily="18" charset="0"/>
              </a:defRPr>
            </a:lvl5pPr>
            <a:lvl6pPr>
              <a:defRPr sz="1800"/>
            </a:lvl6pPr>
            <a:lvl7pPr>
              <a:defRPr sz="1800"/>
            </a:lvl7pPr>
            <a:lvl8pPr>
              <a:defRPr sz="1800"/>
            </a:lvl8pPr>
            <a:lvl9pPr>
              <a:defRPr sz="1800"/>
            </a:lvl9pPr>
          </a:lstStyle>
          <a:p>
            <a:pPr lvl="0"/>
            <a:r>
              <a:rPr lang="en-US" dirty="0" smtClean="0"/>
              <a:t>Click to edit Master text styles</a:t>
            </a:r>
            <a:br>
              <a:rPr lang="en-US" dirty="0" smtClean="0"/>
            </a:br>
            <a:r>
              <a:rPr lang="en-US" dirty="0" smtClean="0"/>
              <a:t>Second level</a:t>
            </a:r>
            <a:br>
              <a:rPr lang="en-US" dirty="0" smtClean="0"/>
            </a:br>
            <a:r>
              <a:rPr lang="en-US" dirty="0" smtClean="0"/>
              <a:t>Third level</a:t>
            </a:r>
            <a:br>
              <a:rPr lang="en-US" dirty="0" smtClean="0"/>
            </a:br>
            <a:r>
              <a:rPr lang="en-US" dirty="0" smtClean="0"/>
              <a:t>Fourth level</a:t>
            </a:r>
            <a:br>
              <a:rPr lang="en-US" dirty="0" smtClean="0"/>
            </a:br>
            <a:r>
              <a:rPr lang="en-US" dirty="0" smtClean="0"/>
              <a:t>Fifth level</a:t>
            </a:r>
            <a:endParaRPr lang="en-US" dirty="0"/>
          </a:p>
        </p:txBody>
      </p:sp>
      <p:sp>
        <p:nvSpPr>
          <p:cNvPr id="9"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2448E5A6-2F87-4E2F-B267-5B7B2A4D61F9}" type="datetimeFigureOut">
              <a:rPr lang="en-US"/>
              <a:pPr>
                <a:defRPr/>
              </a:pPr>
              <a:t>10/30/2014</a:t>
            </a:fld>
            <a:endParaRPr lang="en-US"/>
          </a:p>
        </p:txBody>
      </p:sp>
      <p:sp>
        <p:nvSpPr>
          <p:cNvPr id="10"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11"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48120200-C9A1-4338-87BF-A7BE2D6B4B0A}" type="slidenum">
              <a:rPr lang="en-US"/>
              <a:pPr>
                <a:defRPr/>
              </a:pPr>
              <a:t>‹#›</a:t>
            </a:fld>
            <a:endParaRPr lang="en-US"/>
          </a:p>
        </p:txBody>
      </p:sp>
    </p:spTree>
    <p:extLst>
      <p:ext uri="{BB962C8B-B14F-4D97-AF65-F5344CB8AC3E}">
        <p14:creationId xmlns:p14="http://schemas.microsoft.com/office/powerpoint/2010/main" val="17971768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Bullet">
    <p:spTree>
      <p:nvGrpSpPr>
        <p:cNvPr id="1" name=""/>
        <p:cNvGrpSpPr/>
        <p:nvPr/>
      </p:nvGrpSpPr>
      <p:grpSpPr>
        <a:xfrm>
          <a:off x="0" y="0"/>
          <a:ext cx="0" cy="0"/>
          <a:chOff x="0" y="0"/>
          <a:chExt cx="0" cy="0"/>
        </a:xfrm>
      </p:grpSpPr>
      <p:grpSp>
        <p:nvGrpSpPr>
          <p:cNvPr id="16" name="Group 15"/>
          <p:cNvGrpSpPr/>
          <p:nvPr userDrawn="1"/>
        </p:nvGrpSpPr>
        <p:grpSpPr>
          <a:xfrm>
            <a:off x="312738" y="7673971"/>
            <a:ext cx="14138275" cy="420188"/>
            <a:chOff x="312738" y="7673971"/>
            <a:chExt cx="14138275" cy="420188"/>
          </a:xfrm>
        </p:grpSpPr>
        <p:sp>
          <p:nvSpPr>
            <p:cNvPr id="17" name="Rounded Rectangle 16"/>
            <p:cNvSpPr/>
            <p:nvPr userDrawn="1"/>
          </p:nvSpPr>
          <p:spPr bwMode="ltGray">
            <a:xfrm>
              <a:off x="312738" y="7673971"/>
              <a:ext cx="11630025"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ounded Rectangle 17"/>
            <p:cNvSpPr/>
            <p:nvPr userDrawn="1"/>
          </p:nvSpPr>
          <p:spPr bwMode="ltGray">
            <a:xfrm flipH="1">
              <a:off x="13562013" y="7673971"/>
              <a:ext cx="889000"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p>
          </p:txBody>
        </p:sp>
        <p:pic>
          <p:nvPicPr>
            <p:cNvPr id="19"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12120116" y="7689454"/>
              <a:ext cx="1236885" cy="40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p:cNvCxnSpPr/>
          <p:nvPr/>
        </p:nvCxnSpPr>
        <p:spPr bwMode="auto">
          <a:xfrm>
            <a:off x="493713" y="1238250"/>
            <a:ext cx="1363503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48235" y="170332"/>
            <a:ext cx="13733931" cy="1039906"/>
          </a:xfrm>
        </p:spPr>
        <p:txBody>
          <a:bodyPr anchor="b"/>
          <a:lstStyle>
            <a:lvl1pPr>
              <a:lnSpc>
                <a:spcPts val="4000"/>
              </a:lnSpc>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7675" y="1326630"/>
            <a:ext cx="13735050" cy="6156845"/>
          </a:xfrm>
          <a:prstGeom prst="rect">
            <a:avLst/>
          </a:prstGeom>
        </p:spPr>
        <p:txBody>
          <a:bodyPr>
            <a:noAutofit/>
          </a:bodyPr>
          <a:lstStyle>
            <a:lvl1pPr marL="231775" marR="0" indent="-231775"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b="0"/>
            </a:lvl1pPr>
            <a:lvl2pPr marL="569913" marR="0" indent="-223838"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b="0"/>
            </a:lvl2pPr>
            <a:lvl3pPr marL="914400" marR="0" indent="-222250"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800" b="0"/>
            </a:lvl3pPr>
            <a:lvl4pPr marL="1258888" marR="0" indent="-233363"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b="0"/>
            </a:lvl4pPr>
            <a:lvl5pPr marL="1258888" marR="0" indent="-233363" algn="l" defTabSz="652463" rtl="0" eaLnBrk="1" fontAlgn="base" latinLnBrk="0" hangingPunct="1">
              <a:lnSpc>
                <a:spcPct val="100000"/>
              </a:lnSpc>
              <a:spcBef>
                <a:spcPts val="300"/>
              </a:spcBef>
              <a:spcAft>
                <a:spcPts val="1200"/>
              </a:spcAft>
              <a:buClr>
                <a:srgbClr val="EC008C"/>
              </a:buClr>
              <a:buSzTx/>
              <a:buFont typeface="Arial" panose="020B0604020202020204" pitchFamily="34" charset="0"/>
              <a:buChar char="•"/>
              <a:tabLst/>
              <a:defRPr sz="2400" b="0"/>
            </a:lvl5pPr>
          </a:lstStyle>
          <a:p>
            <a:pPr lvl="0"/>
            <a:r>
              <a:rPr lang="en-US" altLang="en-US" noProof="0" dirty="0" smtClean="0"/>
              <a:t>Click to edit Master text styles</a:t>
            </a:r>
          </a:p>
          <a:p>
            <a:pPr lvl="1"/>
            <a:r>
              <a:rPr lang="en-US" altLang="en-US" noProof="0" dirty="0" smtClean="0"/>
              <a:t>Second level</a:t>
            </a:r>
          </a:p>
          <a:p>
            <a:pPr lvl="2"/>
            <a:r>
              <a:rPr lang="en-US" altLang="en-US" noProof="0" dirty="0" smtClean="0"/>
              <a:t>Third level</a:t>
            </a:r>
          </a:p>
          <a:p>
            <a:pPr lvl="3"/>
            <a:r>
              <a:rPr lang="en-US" altLang="en-US" noProof="0" dirty="0" smtClean="0"/>
              <a:t>Fourth level</a:t>
            </a:r>
          </a:p>
          <a:p>
            <a:pPr lvl="4"/>
            <a:r>
              <a:rPr lang="en-US" altLang="en-US" noProof="0" dirty="0" smtClean="0"/>
              <a:t>Fifth level</a:t>
            </a:r>
          </a:p>
        </p:txBody>
      </p:sp>
      <p:sp>
        <p:nvSpPr>
          <p:cNvPr id="9" name="Date Placeholder 3"/>
          <p:cNvSpPr>
            <a:spLocks noGrp="1"/>
          </p:cNvSpPr>
          <p:nvPr>
            <p:ph type="dt" sz="half" idx="10"/>
          </p:nvPr>
        </p:nvSpPr>
        <p:spPr/>
        <p:txBody>
          <a:bodyPr/>
          <a:lstStyle>
            <a:lvl1pPr algn="ctr"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FE94DF9C-1FA1-4C30-AEFA-BC437D5F0A7D}" type="datetimeFigureOut">
              <a:rPr lang="en-US"/>
              <a:pPr>
                <a:defRPr/>
              </a:pPr>
              <a:t>10/30/2014</a:t>
            </a:fld>
            <a:endParaRPr lang="en-US"/>
          </a:p>
        </p:txBody>
      </p:sp>
      <p:sp>
        <p:nvSpPr>
          <p:cNvPr id="10" name="Footer Placeholder 4"/>
          <p:cNvSpPr>
            <a:spLocks noGrp="1"/>
          </p:cNvSpPr>
          <p:nvPr>
            <p:ph type="ftr" sz="quarter" idx="11"/>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11" name="Slide Number Placeholder 5"/>
          <p:cNvSpPr>
            <a:spLocks noGrp="1"/>
          </p:cNvSpPr>
          <p:nvPr>
            <p:ph type="sldNum" sz="quarter" idx="12"/>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EBF61427-0073-4154-93F2-6FB421805F04}" type="slidenum">
              <a:rPr lang="en-US"/>
              <a:pPr>
                <a:defRPr/>
              </a:pPr>
              <a:t>‹#›</a:t>
            </a:fld>
            <a:endParaRPr lang="en-US"/>
          </a:p>
        </p:txBody>
      </p:sp>
    </p:spTree>
    <p:extLst>
      <p:ext uri="{BB962C8B-B14F-4D97-AF65-F5344CB8AC3E}">
        <p14:creationId xmlns:p14="http://schemas.microsoft.com/office/powerpoint/2010/main" val="431828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Bug Bar Bottom">
    <p:spTree>
      <p:nvGrpSpPr>
        <p:cNvPr id="1" name=""/>
        <p:cNvGrpSpPr/>
        <p:nvPr/>
      </p:nvGrpSpPr>
      <p:grpSpPr>
        <a:xfrm>
          <a:off x="0" y="0"/>
          <a:ext cx="0" cy="0"/>
          <a:chOff x="0" y="0"/>
          <a:chExt cx="0" cy="0"/>
        </a:xfrm>
      </p:grpSpPr>
      <p:grpSp>
        <p:nvGrpSpPr>
          <p:cNvPr id="16" name="Group 15"/>
          <p:cNvGrpSpPr/>
          <p:nvPr userDrawn="1"/>
        </p:nvGrpSpPr>
        <p:grpSpPr>
          <a:xfrm>
            <a:off x="312738" y="7673971"/>
            <a:ext cx="14138275" cy="420188"/>
            <a:chOff x="312738" y="7673971"/>
            <a:chExt cx="14138275" cy="420188"/>
          </a:xfrm>
        </p:grpSpPr>
        <p:sp>
          <p:nvSpPr>
            <p:cNvPr id="17" name="Rounded Rectangle 16"/>
            <p:cNvSpPr/>
            <p:nvPr userDrawn="1"/>
          </p:nvSpPr>
          <p:spPr bwMode="ltGray">
            <a:xfrm>
              <a:off x="312738" y="7673971"/>
              <a:ext cx="11630025"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ounded Rectangle 17"/>
            <p:cNvSpPr/>
            <p:nvPr userDrawn="1"/>
          </p:nvSpPr>
          <p:spPr bwMode="ltGray">
            <a:xfrm flipH="1">
              <a:off x="13562013" y="7673971"/>
              <a:ext cx="889000" cy="406399"/>
            </a:xfrm>
            <a:prstGeom prst="roundRect">
              <a:avLst/>
            </a:prstGeom>
            <a:gradFill flip="none" rotWithShape="1">
              <a:gsLst>
                <a:gs pos="100000">
                  <a:srgbClr val="ECECEC"/>
                </a:gs>
                <a:gs pos="0">
                  <a:schemeClr val="bg1"/>
                </a:gs>
              </a:gsLst>
              <a:lin ang="0" scaled="1"/>
              <a:tileRect/>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p>
          </p:txBody>
        </p:sp>
        <p:pic>
          <p:nvPicPr>
            <p:cNvPr id="19"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12120116" y="7689454"/>
              <a:ext cx="1236885" cy="40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p:cNvCxnSpPr/>
          <p:nvPr/>
        </p:nvCxnSpPr>
        <p:spPr bwMode="auto">
          <a:xfrm>
            <a:off x="493713" y="1238250"/>
            <a:ext cx="1363503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48235" y="170332"/>
            <a:ext cx="13733931" cy="1039906"/>
          </a:xfrm>
        </p:spPr>
        <p:txBody>
          <a:bodyPr anchor="b"/>
          <a:lstStyle>
            <a:lvl1pPr>
              <a:lnSpc>
                <a:spcPts val="4000"/>
              </a:lnSpc>
              <a:defRPr>
                <a:solidFill>
                  <a:schemeClr val="tx1"/>
                </a:solidFill>
              </a:defRPr>
            </a:lvl1pPr>
          </a:lstStyle>
          <a:p>
            <a:r>
              <a:rPr lang="en-US" dirty="0" smtClean="0"/>
              <a:t>Click to edit Master title style</a:t>
            </a:r>
            <a:endParaRPr lang="en-US" dirty="0"/>
          </a:p>
        </p:txBody>
      </p:sp>
      <p:sp>
        <p:nvSpPr>
          <p:cNvPr id="9" name="Date Placeholder 3"/>
          <p:cNvSpPr>
            <a:spLocks noGrp="1"/>
          </p:cNvSpPr>
          <p:nvPr>
            <p:ph type="dt" sz="half" idx="10"/>
          </p:nvPr>
        </p:nvSpPr>
        <p:spPr/>
        <p:txBody>
          <a:bodyPr/>
          <a:lstStyle>
            <a:lvl1pPr algn="ctr"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FE94DF9C-1FA1-4C30-AEFA-BC437D5F0A7D}" type="datetimeFigureOut">
              <a:rPr lang="en-US"/>
              <a:pPr>
                <a:defRPr/>
              </a:pPr>
              <a:t>10/30/2014</a:t>
            </a:fld>
            <a:endParaRPr lang="en-US"/>
          </a:p>
        </p:txBody>
      </p:sp>
      <p:sp>
        <p:nvSpPr>
          <p:cNvPr id="10" name="Footer Placeholder 4"/>
          <p:cNvSpPr>
            <a:spLocks noGrp="1"/>
          </p:cNvSpPr>
          <p:nvPr>
            <p:ph type="ftr" sz="quarter" idx="11"/>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11" name="Slide Number Placeholder 5"/>
          <p:cNvSpPr>
            <a:spLocks noGrp="1"/>
          </p:cNvSpPr>
          <p:nvPr>
            <p:ph type="sldNum" sz="quarter" idx="12"/>
          </p:nvPr>
        </p:nvSpPr>
        <p:spPr/>
        <p:txBody>
          <a:bodyPr/>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EBF61427-0073-4154-93F2-6FB421805F04}" type="slidenum">
              <a:rPr lang="en-US"/>
              <a:pPr>
                <a:defRPr/>
              </a:pPr>
              <a:t>‹#›</a:t>
            </a:fld>
            <a:endParaRPr lang="en-US"/>
          </a:p>
        </p:txBody>
      </p:sp>
    </p:spTree>
    <p:extLst>
      <p:ext uri="{BB962C8B-B14F-4D97-AF65-F5344CB8AC3E}">
        <p14:creationId xmlns:p14="http://schemas.microsoft.com/office/powerpoint/2010/main" val="5752580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ith NO Bug Bar Bottom">
    <p:spTree>
      <p:nvGrpSpPr>
        <p:cNvPr id="1" name=""/>
        <p:cNvGrpSpPr/>
        <p:nvPr/>
      </p:nvGrpSpPr>
      <p:grpSpPr>
        <a:xfrm>
          <a:off x="0" y="0"/>
          <a:ext cx="0" cy="0"/>
          <a:chOff x="0" y="0"/>
          <a:chExt cx="0" cy="0"/>
        </a:xfrm>
      </p:grpSpPr>
      <p:cxnSp>
        <p:nvCxnSpPr>
          <p:cNvPr id="9" name="Straight Connector 8"/>
          <p:cNvCxnSpPr/>
          <p:nvPr userDrawn="1"/>
        </p:nvCxnSpPr>
        <p:spPr bwMode="auto">
          <a:xfrm>
            <a:off x="493713" y="1238250"/>
            <a:ext cx="1363503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48235" y="170332"/>
            <a:ext cx="13733931" cy="1039906"/>
          </a:xfrm>
        </p:spPr>
        <p:txBody>
          <a:bodyPr anchor="b"/>
          <a:lstStyle>
            <a:lvl1pPr>
              <a:lnSpc>
                <a:spcPts val="4000"/>
              </a:lnSpc>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141679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47675" y="169863"/>
            <a:ext cx="1373505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smtClean="0"/>
              <a:t>Click to edit Master title style</a:t>
            </a:r>
          </a:p>
        </p:txBody>
      </p:sp>
      <p:sp>
        <p:nvSpPr>
          <p:cNvPr id="7" name="Date Placeholder 3"/>
          <p:cNvSpPr>
            <a:spLocks noGrp="1"/>
          </p:cNvSpPr>
          <p:nvPr>
            <p:ph type="dt" sz="half" idx="10"/>
          </p:nvPr>
        </p:nvSpPr>
        <p:spPr>
          <a:xfrm>
            <a:off x="6127750" y="7807325"/>
            <a:ext cx="1035050" cy="244475"/>
          </a:xfrm>
          <a:prstGeom prst="rect">
            <a:avLst/>
          </a:prstGeom>
        </p:spPr>
        <p:txBody>
          <a:bodyPr anchor="b" anchorCtr="0"/>
          <a:lstStyle>
            <a:lvl1pPr algn="ctr"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11275139-DE58-4270-8830-6FD6ED7EB5E7}" type="datetimeFigureOut">
              <a:rPr lang="en-US"/>
              <a:pPr>
                <a:defRPr/>
              </a:pPr>
              <a:t>10/30/2014</a:t>
            </a:fld>
            <a:endParaRPr lang="en-US"/>
          </a:p>
        </p:txBody>
      </p:sp>
      <p:sp>
        <p:nvSpPr>
          <p:cNvPr id="8" name="Footer Placeholder 4"/>
          <p:cNvSpPr>
            <a:spLocks noGrp="1"/>
          </p:cNvSpPr>
          <p:nvPr>
            <p:ph type="ftr" sz="quarter" idx="11"/>
          </p:nvPr>
        </p:nvSpPr>
        <p:spPr>
          <a:xfrm>
            <a:off x="892175" y="7807325"/>
            <a:ext cx="5164138" cy="244475"/>
          </a:xfrm>
          <a:prstGeom prst="rect">
            <a:avLst/>
          </a:prstGeom>
        </p:spPr>
        <p:txBody>
          <a:bodyPr anchor="b" anchorCtr="0"/>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endParaRPr lang="en-US"/>
          </a:p>
        </p:txBody>
      </p:sp>
      <p:sp>
        <p:nvSpPr>
          <p:cNvPr id="9" name="Slide Number Placeholder 5"/>
          <p:cNvSpPr>
            <a:spLocks noGrp="1"/>
          </p:cNvSpPr>
          <p:nvPr>
            <p:ph type="sldNum" sz="quarter" idx="12"/>
          </p:nvPr>
        </p:nvSpPr>
        <p:spPr>
          <a:xfrm>
            <a:off x="98425" y="7807325"/>
            <a:ext cx="711200" cy="244475"/>
          </a:xfrm>
          <a:prstGeom prst="rect">
            <a:avLst/>
          </a:prstGeom>
        </p:spPr>
        <p:txBody>
          <a:bodyPr anchor="b" anchorCtr="0"/>
          <a:lstStyle>
            <a:lvl1pPr algn="l" defTabSz="653110" fontAlgn="auto">
              <a:spcBef>
                <a:spcPts val="0"/>
              </a:spcBef>
              <a:spcAft>
                <a:spcPts val="0"/>
              </a:spcAft>
              <a:defRPr sz="1050">
                <a:solidFill>
                  <a:schemeClr val="tx1"/>
                </a:solidFill>
                <a:latin typeface="Arial" panose="020B0604020202020204" pitchFamily="34" charset="0"/>
                <a:cs typeface="Arial" panose="020B0604020202020204" pitchFamily="34" charset="0"/>
              </a:defRPr>
            </a:lvl1pPr>
          </a:lstStyle>
          <a:p>
            <a:pPr>
              <a:defRPr/>
            </a:pPr>
            <a:fld id="{A52CD47B-0DDE-4C5F-9699-60B75826AE02}" type="slidenum">
              <a:rPr lang="en-US"/>
              <a:pPr>
                <a:defRPr/>
              </a:pPr>
              <a:t>‹#›</a:t>
            </a:fld>
            <a:endParaRPr lang="en-US"/>
          </a:p>
        </p:txBody>
      </p:sp>
      <p:sp>
        <p:nvSpPr>
          <p:cNvPr id="1030" name="Text Placeholder 10"/>
          <p:cNvSpPr>
            <a:spLocks noGrp="1"/>
          </p:cNvSpPr>
          <p:nvPr>
            <p:ph type="body" idx="1"/>
          </p:nvPr>
        </p:nvSpPr>
        <p:spPr bwMode="auto">
          <a:xfrm>
            <a:off x="447675" y="1326630"/>
            <a:ext cx="13735050" cy="615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Tree>
  </p:cSld>
  <p:clrMap bg1="lt1" tx1="dk1" bg2="lt2" tx2="dk2" accent1="accent1" accent2="accent2" accent3="accent3" accent4="accent4" accent5="accent5" accent6="accent6" hlink="hlink" folHlink="folHlink"/>
  <p:sldLayoutIdLst>
    <p:sldLayoutId id="2147483858" r:id="rId1"/>
    <p:sldLayoutId id="2147483846" r:id="rId2"/>
    <p:sldLayoutId id="2147483847" r:id="rId3"/>
    <p:sldLayoutId id="2147483860" r:id="rId4"/>
    <p:sldLayoutId id="2147483848" r:id="rId5"/>
    <p:sldLayoutId id="2147483849" r:id="rId6"/>
    <p:sldLayoutId id="2147483850" r:id="rId7"/>
    <p:sldLayoutId id="2147483856" r:id="rId8"/>
    <p:sldLayoutId id="2147483851" r:id="rId9"/>
    <p:sldLayoutId id="2147483852" r:id="rId10"/>
    <p:sldLayoutId id="2147483853" r:id="rId11"/>
    <p:sldLayoutId id="2147483854" r:id="rId12"/>
    <p:sldLayoutId id="2147483855" r:id="rId13"/>
    <p:sldLayoutId id="2147483861" r:id="rId14"/>
  </p:sldLayoutIdLst>
  <p:timing>
    <p:tnLst>
      <p:par>
        <p:cTn id="1" dur="indefinite" restart="never" nodeType="tmRoot"/>
      </p:par>
    </p:tnLst>
  </p:timing>
  <p:txStyles>
    <p:titleStyle>
      <a:lvl1pPr algn="l" defTabSz="652463" rtl="0" eaLnBrk="0" fontAlgn="base" hangingPunct="0">
        <a:lnSpc>
          <a:spcPts val="4000"/>
        </a:lnSpc>
        <a:spcBef>
          <a:spcPct val="0"/>
        </a:spcBef>
        <a:spcAft>
          <a:spcPct val="0"/>
        </a:spcAft>
        <a:defRPr lang="en-US" altLang="en-US" sz="3600" i="1" kern="1200" dirty="0" smtClean="0">
          <a:solidFill>
            <a:schemeClr val="tx1"/>
          </a:solidFill>
          <a:latin typeface="Times New Roman"/>
          <a:ea typeface="+mj-ea"/>
          <a:cs typeface="Times New Roman"/>
        </a:defRPr>
      </a:lvl1pPr>
      <a:lvl2pPr algn="l" defTabSz="652463" rtl="0" eaLnBrk="0" fontAlgn="base" hangingPunct="0">
        <a:lnSpc>
          <a:spcPts val="4000"/>
        </a:lnSpc>
        <a:spcBef>
          <a:spcPct val="0"/>
        </a:spcBef>
        <a:spcAft>
          <a:spcPct val="0"/>
        </a:spcAft>
        <a:defRPr sz="3600" i="1">
          <a:solidFill>
            <a:schemeClr val="accent1"/>
          </a:solidFill>
          <a:latin typeface="Times New Roman" pitchFamily="18" charset="0"/>
          <a:cs typeface="Times New Roman" pitchFamily="18" charset="0"/>
        </a:defRPr>
      </a:lvl2pPr>
      <a:lvl3pPr algn="l" defTabSz="652463" rtl="0" eaLnBrk="0" fontAlgn="base" hangingPunct="0">
        <a:lnSpc>
          <a:spcPts val="4000"/>
        </a:lnSpc>
        <a:spcBef>
          <a:spcPct val="0"/>
        </a:spcBef>
        <a:spcAft>
          <a:spcPct val="0"/>
        </a:spcAft>
        <a:defRPr sz="3600" i="1">
          <a:solidFill>
            <a:schemeClr val="accent1"/>
          </a:solidFill>
          <a:latin typeface="Times New Roman" pitchFamily="18" charset="0"/>
          <a:cs typeface="Times New Roman" pitchFamily="18" charset="0"/>
        </a:defRPr>
      </a:lvl3pPr>
      <a:lvl4pPr algn="l" defTabSz="652463" rtl="0" eaLnBrk="0" fontAlgn="base" hangingPunct="0">
        <a:lnSpc>
          <a:spcPts val="4000"/>
        </a:lnSpc>
        <a:spcBef>
          <a:spcPct val="0"/>
        </a:spcBef>
        <a:spcAft>
          <a:spcPct val="0"/>
        </a:spcAft>
        <a:defRPr sz="3600" i="1">
          <a:solidFill>
            <a:schemeClr val="accent1"/>
          </a:solidFill>
          <a:latin typeface="Times New Roman" pitchFamily="18" charset="0"/>
          <a:cs typeface="Times New Roman" pitchFamily="18" charset="0"/>
        </a:defRPr>
      </a:lvl4pPr>
      <a:lvl5pPr algn="l" defTabSz="652463" rtl="0" eaLnBrk="0" fontAlgn="base" hangingPunct="0">
        <a:lnSpc>
          <a:spcPts val="4000"/>
        </a:lnSpc>
        <a:spcBef>
          <a:spcPct val="0"/>
        </a:spcBef>
        <a:spcAft>
          <a:spcPct val="0"/>
        </a:spcAft>
        <a:defRPr sz="3600" i="1">
          <a:solidFill>
            <a:schemeClr val="accent1"/>
          </a:solidFill>
          <a:latin typeface="Times New Roman" pitchFamily="18" charset="0"/>
          <a:cs typeface="Times New Roman" pitchFamily="18" charset="0"/>
        </a:defRPr>
      </a:lvl5pPr>
      <a:lvl6pPr marL="457200" algn="l" defTabSz="652463" rtl="0" fontAlgn="base">
        <a:lnSpc>
          <a:spcPts val="4000"/>
        </a:lnSpc>
        <a:spcBef>
          <a:spcPct val="0"/>
        </a:spcBef>
        <a:spcAft>
          <a:spcPct val="0"/>
        </a:spcAft>
        <a:defRPr sz="3600" i="1">
          <a:solidFill>
            <a:schemeClr val="accent1"/>
          </a:solidFill>
          <a:latin typeface="Times New Roman" pitchFamily="18" charset="0"/>
          <a:cs typeface="Times New Roman" pitchFamily="18" charset="0"/>
        </a:defRPr>
      </a:lvl6pPr>
      <a:lvl7pPr marL="914400" algn="l" defTabSz="652463" rtl="0" fontAlgn="base">
        <a:lnSpc>
          <a:spcPts val="4000"/>
        </a:lnSpc>
        <a:spcBef>
          <a:spcPct val="0"/>
        </a:spcBef>
        <a:spcAft>
          <a:spcPct val="0"/>
        </a:spcAft>
        <a:defRPr sz="3600" i="1">
          <a:solidFill>
            <a:schemeClr val="accent1"/>
          </a:solidFill>
          <a:latin typeface="Times New Roman" pitchFamily="18" charset="0"/>
          <a:cs typeface="Times New Roman" pitchFamily="18" charset="0"/>
        </a:defRPr>
      </a:lvl7pPr>
      <a:lvl8pPr marL="1371600" algn="l" defTabSz="652463" rtl="0" fontAlgn="base">
        <a:lnSpc>
          <a:spcPts val="4000"/>
        </a:lnSpc>
        <a:spcBef>
          <a:spcPct val="0"/>
        </a:spcBef>
        <a:spcAft>
          <a:spcPct val="0"/>
        </a:spcAft>
        <a:defRPr sz="3600" i="1">
          <a:solidFill>
            <a:schemeClr val="accent1"/>
          </a:solidFill>
          <a:latin typeface="Times New Roman" pitchFamily="18" charset="0"/>
          <a:cs typeface="Times New Roman" pitchFamily="18" charset="0"/>
        </a:defRPr>
      </a:lvl8pPr>
      <a:lvl9pPr marL="1828800" algn="l" defTabSz="652463" rtl="0" fontAlgn="base">
        <a:lnSpc>
          <a:spcPts val="4000"/>
        </a:lnSpc>
        <a:spcBef>
          <a:spcPct val="0"/>
        </a:spcBef>
        <a:spcAft>
          <a:spcPct val="0"/>
        </a:spcAft>
        <a:defRPr sz="3600" i="1">
          <a:solidFill>
            <a:schemeClr val="accent1"/>
          </a:solidFill>
          <a:latin typeface="Times New Roman" pitchFamily="18" charset="0"/>
          <a:cs typeface="Times New Roman" pitchFamily="18" charset="0"/>
        </a:defRPr>
      </a:lvl9pPr>
    </p:titleStyle>
    <p:bodyStyle>
      <a:lvl1pPr marL="234950" indent="-234950" algn="l" defTabSz="652463" rtl="0" eaLnBrk="0" fontAlgn="base" hangingPunct="0">
        <a:spcBef>
          <a:spcPts val="300"/>
        </a:spcBef>
        <a:spcAft>
          <a:spcPts val="1200"/>
        </a:spcAft>
        <a:buClr>
          <a:srgbClr val="EC008C"/>
        </a:buClr>
        <a:buFont typeface="Arial" panose="020B0604020202020204" pitchFamily="34" charset="0"/>
        <a:buChar char="•"/>
        <a:defRPr lang="en-US" sz="2800" kern="1200" dirty="0">
          <a:solidFill>
            <a:schemeClr val="tx1"/>
          </a:solidFill>
          <a:latin typeface="Arial" panose="020B0604020202020204" pitchFamily="34" charset="0"/>
          <a:ea typeface="+mn-ea"/>
          <a:cs typeface="Arial" panose="020B0604020202020204" pitchFamily="34" charset="0"/>
        </a:defRPr>
      </a:lvl1pPr>
      <a:lvl2pPr marL="568325" indent="-222250" algn="l" defTabSz="652463" rtl="0" eaLnBrk="0" fontAlgn="base" hangingPunct="0">
        <a:spcBef>
          <a:spcPts val="300"/>
        </a:spcBef>
        <a:spcAft>
          <a:spcPts val="1200"/>
        </a:spcAft>
        <a:buClr>
          <a:srgbClr val="EC008C"/>
        </a:buClr>
        <a:buFont typeface="Arial" panose="020B0604020202020204" pitchFamily="34" charset="0"/>
        <a:buChar char="•"/>
        <a:defRPr lang="en-US" sz="2800" kern="1200" dirty="0">
          <a:solidFill>
            <a:schemeClr val="tx1"/>
          </a:solidFill>
          <a:latin typeface="Arial" panose="020B0604020202020204" pitchFamily="34" charset="0"/>
          <a:ea typeface="+mn-ea"/>
          <a:cs typeface="Arial" panose="020B0604020202020204" pitchFamily="34" charset="0"/>
        </a:defRPr>
      </a:lvl2pPr>
      <a:lvl3pPr marL="914400" indent="-222250" algn="l" defTabSz="652463" rtl="0" eaLnBrk="0" fontAlgn="base" hangingPunct="0">
        <a:spcBef>
          <a:spcPts val="300"/>
        </a:spcBef>
        <a:spcAft>
          <a:spcPts val="1200"/>
        </a:spcAft>
        <a:buClr>
          <a:srgbClr val="EC008C"/>
        </a:buClr>
        <a:buFont typeface="Arial" panose="020B0604020202020204" pitchFamily="34" charset="0"/>
        <a:buChar char="•"/>
        <a:defRPr lang="en-US" sz="2800" kern="1200" dirty="0">
          <a:solidFill>
            <a:schemeClr val="tx1"/>
          </a:solidFill>
          <a:latin typeface="Arial" panose="020B0604020202020204" pitchFamily="34" charset="0"/>
          <a:ea typeface="+mn-ea"/>
          <a:cs typeface="Arial" panose="020B0604020202020204" pitchFamily="34" charset="0"/>
        </a:defRPr>
      </a:lvl3pPr>
      <a:lvl4pPr marL="1260475" indent="-234950" algn="l" defTabSz="652463" rtl="0" eaLnBrk="0" fontAlgn="base" hangingPunct="0">
        <a:spcBef>
          <a:spcPts val="300"/>
        </a:spcBef>
        <a:spcAft>
          <a:spcPts val="1200"/>
        </a:spcAft>
        <a:buClr>
          <a:srgbClr val="EC008C"/>
        </a:buClr>
        <a:buFont typeface="Arial" panose="020B0604020202020204" pitchFamily="34" charset="0"/>
        <a:buChar char="•"/>
        <a:defRPr lang="en-US" sz="2400" kern="1200" dirty="0">
          <a:solidFill>
            <a:schemeClr val="tx1"/>
          </a:solidFill>
          <a:latin typeface="Arial" panose="020B0604020202020204" pitchFamily="34" charset="0"/>
          <a:ea typeface="+mn-ea"/>
          <a:cs typeface="Arial" panose="020B0604020202020204" pitchFamily="34" charset="0"/>
        </a:defRPr>
      </a:lvl4pPr>
      <a:lvl5pPr marL="1260475" indent="-234950" algn="l" defTabSz="652463" rtl="0" eaLnBrk="0" fontAlgn="base" hangingPunct="0">
        <a:spcBef>
          <a:spcPts val="300"/>
        </a:spcBef>
        <a:spcAft>
          <a:spcPts val="1200"/>
        </a:spcAft>
        <a:buClr>
          <a:srgbClr val="EC008C"/>
        </a:buClr>
        <a:buFont typeface="Arial" panose="020B0604020202020204" pitchFamily="34" charset="0"/>
        <a:buChar char="•"/>
        <a:defRPr lang="en-US" sz="2400" kern="120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7.xml"/><Relationship Id="rId7" Type="http://schemas.openxmlformats.org/officeDocument/2006/relationships/image" Target="../media/image24.png"/><Relationship Id="rId2" Type="http://schemas.openxmlformats.org/officeDocument/2006/relationships/slideLayout" Target="../slideLayouts/slideLayout11.xml"/><Relationship Id="rId1" Type="http://schemas.openxmlformats.org/officeDocument/2006/relationships/tags" Target="../tags/tag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1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3.jpeg"/><Relationship Id="rId2" Type="http://schemas.openxmlformats.org/officeDocument/2006/relationships/slideLayout" Target="../slideLayouts/slideLayout11.xml"/><Relationship Id="rId1" Type="http://schemas.openxmlformats.org/officeDocument/2006/relationships/tags" Target="../tags/tag1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6.xml"/><Relationship Id="rId7" Type="http://schemas.openxmlformats.org/officeDocument/2006/relationships/image" Target="../media/image17.png"/><Relationship Id="rId2" Type="http://schemas.openxmlformats.org/officeDocument/2006/relationships/slideLayout" Target="../slideLayouts/slideLayout11.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r>
              <a:rPr lang="en-US" altLang="en-US" dirty="0" smtClean="0"/>
              <a:t>Josh Titley</a:t>
            </a:r>
          </a:p>
        </p:txBody>
      </p:sp>
      <p:sp>
        <p:nvSpPr>
          <p:cNvPr id="13315" name="Subtitle 2"/>
          <p:cNvSpPr>
            <a:spLocks noGrp="1"/>
          </p:cNvSpPr>
          <p:nvPr>
            <p:ph type="subTitle" idx="1"/>
          </p:nvPr>
        </p:nvSpPr>
        <p:spPr/>
        <p:txBody>
          <a:bodyPr/>
          <a:lstStyle/>
          <a:p>
            <a:r>
              <a:rPr lang="en-US" altLang="en-US" dirty="0" smtClean="0"/>
              <a:t>Business Solutions Manager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a:t>Things to Consider</a:t>
            </a:r>
            <a:endParaRPr lang="en-US" altLang="en-US" dirty="0" smtClean="0"/>
          </a:p>
        </p:txBody>
      </p:sp>
      <p:sp>
        <p:nvSpPr>
          <p:cNvPr id="16388" name="Text Placeholder 36"/>
          <p:cNvSpPr>
            <a:spLocks noGrp="1"/>
          </p:cNvSpPr>
          <p:nvPr>
            <p:ph sz="half"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Fulfillment System</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Does your system support Customers?</a:t>
            </a:r>
          </a:p>
          <a:p>
            <a:r>
              <a:rPr lang="en-US" altLang="en-US" dirty="0" smtClean="0"/>
              <a:t>Customer orders are prepaid – No </a:t>
            </a:r>
          </a:p>
          <a:p>
            <a:pPr marL="0" indent="0">
              <a:buNone/>
            </a:pPr>
            <a:r>
              <a:rPr lang="en-US" altLang="en-US" dirty="0" smtClean="0"/>
              <a:t>billing</a:t>
            </a:r>
          </a:p>
          <a:p>
            <a:r>
              <a:rPr lang="en-US" altLang="en-US" dirty="0" smtClean="0"/>
              <a:t>Shorts are automatically refunded</a:t>
            </a:r>
          </a:p>
          <a:p>
            <a:r>
              <a:rPr lang="en-US" altLang="en-US" dirty="0" smtClean="0"/>
              <a:t>Compensation calculations requires reporting</a:t>
            </a:r>
          </a:p>
          <a:p>
            <a:r>
              <a:rPr lang="en-US" altLang="en-US" dirty="0" smtClean="0"/>
              <a:t>Order Management – Handling errors</a:t>
            </a:r>
          </a:p>
          <a:p>
            <a:r>
              <a:rPr lang="en-US" altLang="en-US" dirty="0" smtClean="0"/>
              <a:t>Invoices Need To Be Created</a:t>
            </a:r>
          </a:p>
        </p:txBody>
      </p:sp>
      <p:pic>
        <p:nvPicPr>
          <p:cNvPr id="9" name="Compacts"/>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ltGray">
          <a:xfrm>
            <a:off x="8412480" y="1499616"/>
            <a:ext cx="4630980" cy="5861539"/>
          </a:xfrm>
          <a:prstGeom prst="rect">
            <a:avLst/>
          </a:prstGeom>
          <a:noFill/>
          <a:ln w="28575">
            <a:solidFill>
              <a:schemeClr val="bg1">
                <a:lumMod val="95000"/>
              </a:schemeClr>
            </a:solidFill>
            <a:miter lim="800000"/>
            <a:headEnd/>
            <a:tailEnd/>
          </a:ln>
        </p:spPr>
      </p:pic>
      <p:pic>
        <p:nvPicPr>
          <p:cNvPr id="3" name="HuskyErrors"/>
          <p:cNvPicPr>
            <a:picLocks noChangeAspect="1"/>
          </p:cNvPicPr>
          <p:nvPr/>
        </p:nvPicPr>
        <p:blipFill>
          <a:blip r:embed="rId5"/>
          <a:stretch>
            <a:fillRect/>
          </a:stretch>
        </p:blipFill>
        <p:spPr>
          <a:xfrm>
            <a:off x="6739466" y="5062937"/>
            <a:ext cx="7404803" cy="2256943"/>
          </a:xfrm>
          <a:prstGeom prst="rect">
            <a:avLst/>
          </a:prstGeom>
        </p:spPr>
      </p:pic>
      <p:pic>
        <p:nvPicPr>
          <p:cNvPr id="2" name="Invoice"/>
          <p:cNvPicPr>
            <a:picLocks noChangeAspect="1"/>
          </p:cNvPicPr>
          <p:nvPr/>
        </p:nvPicPr>
        <p:blipFill>
          <a:blip r:embed="rId6"/>
          <a:stretch>
            <a:fillRect/>
          </a:stretch>
        </p:blipFill>
        <p:spPr>
          <a:xfrm>
            <a:off x="8313791" y="609629"/>
            <a:ext cx="5830479" cy="6797828"/>
          </a:xfrm>
          <a:prstGeom prst="rect">
            <a:avLst/>
          </a:prstGeom>
        </p:spPr>
      </p:pic>
      <p:pic>
        <p:nvPicPr>
          <p:cNvPr id="4" name="CompensationReport"/>
          <p:cNvPicPr>
            <a:picLocks noChangeAspect="1"/>
          </p:cNvPicPr>
          <p:nvPr/>
        </p:nvPicPr>
        <p:blipFill>
          <a:blip r:embed="rId7"/>
          <a:stretch>
            <a:fillRect/>
          </a:stretch>
        </p:blipFill>
        <p:spPr>
          <a:xfrm>
            <a:off x="7238644" y="1092201"/>
            <a:ext cx="6905625" cy="6391275"/>
          </a:xfrm>
          <a:prstGeom prst="rect">
            <a:avLst/>
          </a:prstGeom>
        </p:spPr>
      </p:pic>
      <p:pic>
        <p:nvPicPr>
          <p:cNvPr id="10" name="IOPS"/>
          <p:cNvPicPr>
            <a:picLocks noChangeAspect="1"/>
          </p:cNvPicPr>
          <p:nvPr/>
        </p:nvPicPr>
        <p:blipFill>
          <a:blip r:embed="rId8"/>
          <a:stretch>
            <a:fillRect/>
          </a:stretch>
        </p:blipFill>
        <p:spPr>
          <a:xfrm>
            <a:off x="7051001" y="1354657"/>
            <a:ext cx="7353938" cy="5547152"/>
          </a:xfrm>
          <a:prstGeom prst="rect">
            <a:avLst/>
          </a:prstGeom>
        </p:spPr>
      </p:pic>
      <p:sp>
        <p:nvSpPr>
          <p:cNvPr id="11" name="Oval 10"/>
          <p:cNvSpPr/>
          <p:nvPr/>
        </p:nvSpPr>
        <p:spPr>
          <a:xfrm>
            <a:off x="9875520" y="3429000"/>
            <a:ext cx="1946177" cy="2396067"/>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ShoppingCart"/>
          <p:cNvPicPr>
            <a:picLocks noChangeAspect="1"/>
          </p:cNvPicPr>
          <p:nvPr/>
        </p:nvPicPr>
        <p:blipFill>
          <a:blip r:embed="rId9"/>
          <a:stretch>
            <a:fillRect/>
          </a:stretch>
        </p:blipFill>
        <p:spPr>
          <a:xfrm>
            <a:off x="7051001" y="1832408"/>
            <a:ext cx="7353938" cy="5463741"/>
          </a:xfrm>
          <a:prstGeom prst="rect">
            <a:avLst/>
          </a:prstGeom>
        </p:spPr>
      </p:pic>
      <p:pic>
        <p:nvPicPr>
          <p:cNvPr id="7" name="HuskyConso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6942" y="2713671"/>
            <a:ext cx="7317997" cy="33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0767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388">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388">
                                            <p:txEl>
                                              <p:pRg st="3" end="3"/>
                                            </p:txEl>
                                          </p:spTgt>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388">
                                            <p:txEl>
                                              <p:pRg st="4" end="4"/>
                                            </p:txEl>
                                          </p:spTgt>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388">
                                            <p:txEl>
                                              <p:pRg st="5" end="5"/>
                                            </p:txEl>
                                          </p:spTgt>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7"/>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6388">
                                            <p:txEl>
                                              <p:pRg st="6" end="6"/>
                                            </p:txEl>
                                          </p:spTgt>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6388">
                                            <p:txEl>
                                              <p:pRg st="7" end="7"/>
                                            </p:txEl>
                                          </p:spTgt>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a:t>Things to Consider</a:t>
            </a:r>
            <a:endParaRPr lang="en-US" altLang="en-US" dirty="0" smtClean="0"/>
          </a:p>
        </p:txBody>
      </p:sp>
      <p:sp>
        <p:nvSpPr>
          <p:cNvPr id="16388" name="Text Placeholder 36"/>
          <p:cNvSpPr>
            <a:spLocks noGrp="1"/>
          </p:cNvSpPr>
          <p:nvPr>
            <p:ph sz="half"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Compensation Model</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Legal implications</a:t>
            </a:r>
          </a:p>
          <a:p>
            <a:r>
              <a:rPr lang="en-US" altLang="en-US" dirty="0" smtClean="0"/>
              <a:t>Don’t disadvantage the Representative</a:t>
            </a:r>
          </a:p>
        </p:txBody>
      </p:sp>
      <p:pic>
        <p:nvPicPr>
          <p:cNvPr id="5" name="Girl 12"/>
          <p:cNvPicPr>
            <a:picLocks/>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bwMode="ltGray">
          <a:xfrm>
            <a:off x="9544463" y="1476980"/>
            <a:ext cx="4638262" cy="5861539"/>
          </a:xfrm>
          <a:prstGeom prst="rect">
            <a:avLst/>
          </a:prstGeom>
          <a:noFill/>
          <a:ln w="28575">
            <a:solidFill>
              <a:schemeClr val="bg1">
                <a:lumMod val="95000"/>
              </a:schemeClr>
            </a:solidFill>
            <a:miter lim="800000"/>
            <a:headEnd/>
            <a:tailEnd/>
          </a:ln>
        </p:spPr>
      </p:pic>
      <p:sp>
        <p:nvSpPr>
          <p:cNvPr id="2" name="Oval Callout 1"/>
          <p:cNvSpPr/>
          <p:nvPr/>
        </p:nvSpPr>
        <p:spPr>
          <a:xfrm>
            <a:off x="3758566" y="4635352"/>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Extended Volume Discount</a:t>
            </a:r>
            <a:endParaRPr lang="en-AU" dirty="0"/>
          </a:p>
        </p:txBody>
      </p:sp>
      <p:sp>
        <p:nvSpPr>
          <p:cNvPr id="8" name="Oval Callout 7"/>
          <p:cNvSpPr/>
          <p:nvPr/>
        </p:nvSpPr>
        <p:spPr>
          <a:xfrm>
            <a:off x="784860" y="5407571"/>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Commission is taxable</a:t>
            </a:r>
            <a:endParaRPr lang="en-AU" dirty="0"/>
          </a:p>
        </p:txBody>
      </p:sp>
      <p:sp>
        <p:nvSpPr>
          <p:cNvPr id="9" name="Oval Callout 8"/>
          <p:cNvSpPr/>
          <p:nvPr/>
        </p:nvSpPr>
        <p:spPr>
          <a:xfrm>
            <a:off x="1287780" y="2857001"/>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IBO or Customer? </a:t>
            </a:r>
            <a:endParaRPr lang="en-AU" dirty="0"/>
          </a:p>
        </p:txBody>
      </p:sp>
      <p:sp>
        <p:nvSpPr>
          <p:cNvPr id="10" name="Oval Callout 9"/>
          <p:cNvSpPr/>
          <p:nvPr/>
        </p:nvSpPr>
        <p:spPr>
          <a:xfrm>
            <a:off x="5667938" y="2627839"/>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Pay now or discount personal order?</a:t>
            </a:r>
            <a:endParaRPr lang="en-AU" dirty="0"/>
          </a:p>
        </p:txBody>
      </p:sp>
      <p:sp>
        <p:nvSpPr>
          <p:cNvPr id="11" name="Oval Callout 10"/>
          <p:cNvSpPr/>
          <p:nvPr/>
        </p:nvSpPr>
        <p:spPr>
          <a:xfrm>
            <a:off x="6285438" y="5923262"/>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 Fair Trade Laws</a:t>
            </a:r>
            <a:endParaRPr lang="en-AU" dirty="0"/>
          </a:p>
        </p:txBody>
      </p:sp>
      <p:sp>
        <p:nvSpPr>
          <p:cNvPr id="12" name="Oval Callout 11"/>
          <p:cNvSpPr/>
          <p:nvPr/>
        </p:nvSpPr>
        <p:spPr>
          <a:xfrm>
            <a:off x="935776" y="3456305"/>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 or No Contact?</a:t>
            </a:r>
            <a:endParaRPr lang="en-AU" dirty="0"/>
          </a:p>
        </p:txBody>
      </p:sp>
      <p:sp>
        <p:nvSpPr>
          <p:cNvPr id="13" name="Oval Callout 12"/>
          <p:cNvSpPr/>
          <p:nvPr/>
        </p:nvSpPr>
        <p:spPr>
          <a:xfrm>
            <a:off x="868120" y="5967016"/>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Hard or Soft attach?</a:t>
            </a:r>
            <a:endParaRPr lang="en-AU" dirty="0"/>
          </a:p>
        </p:txBody>
      </p:sp>
      <p:sp>
        <p:nvSpPr>
          <p:cNvPr id="14" name="Oval Callout 13"/>
          <p:cNvSpPr/>
          <p:nvPr/>
        </p:nvSpPr>
        <p:spPr>
          <a:xfrm>
            <a:off x="5760720" y="3221203"/>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Full Commission</a:t>
            </a:r>
            <a:endParaRPr lang="en-AU" dirty="0"/>
          </a:p>
        </p:txBody>
      </p:sp>
      <p:sp>
        <p:nvSpPr>
          <p:cNvPr id="15" name="Oval Callout 14"/>
          <p:cNvSpPr/>
          <p:nvPr/>
        </p:nvSpPr>
        <p:spPr>
          <a:xfrm>
            <a:off x="3565658" y="6275147"/>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 Fee</a:t>
            </a:r>
            <a:endParaRPr lang="en-AU" dirty="0"/>
          </a:p>
        </p:txBody>
      </p:sp>
      <p:sp>
        <p:nvSpPr>
          <p:cNvPr id="16" name="Oval Callout 15"/>
          <p:cNvSpPr/>
          <p:nvPr/>
        </p:nvSpPr>
        <p:spPr>
          <a:xfrm>
            <a:off x="3743326" y="4407750"/>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Discounted Commission</a:t>
            </a:r>
            <a:endParaRPr lang="en-AU" dirty="0"/>
          </a:p>
        </p:txBody>
      </p:sp>
      <p:sp>
        <p:nvSpPr>
          <p:cNvPr id="17" name="Oval Callout 16"/>
          <p:cNvSpPr/>
          <p:nvPr/>
        </p:nvSpPr>
        <p:spPr>
          <a:xfrm>
            <a:off x="6185314" y="6275147"/>
            <a:ext cx="26365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Flat Commission</a:t>
            </a:r>
            <a:endParaRPr lang="en-AU" dirty="0"/>
          </a:p>
        </p:txBody>
      </p:sp>
      <p:sp>
        <p:nvSpPr>
          <p:cNvPr id="19" name="Oval Callout 18"/>
          <p:cNvSpPr/>
          <p:nvPr/>
        </p:nvSpPr>
        <p:spPr>
          <a:xfrm>
            <a:off x="7063740" y="4407750"/>
            <a:ext cx="3169920" cy="1661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Compensation!</a:t>
            </a:r>
            <a:endParaRPr lang="en-AU" dirty="0"/>
          </a:p>
        </p:txBody>
      </p:sp>
    </p:spTree>
    <p:extLst>
      <p:ext uri="{BB962C8B-B14F-4D97-AF65-F5344CB8AC3E}">
        <p14:creationId xmlns:p14="http://schemas.microsoft.com/office/powerpoint/2010/main" val="116683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childTnLst>
                          </p:cTn>
                        </p:par>
                        <p:par>
                          <p:cTn id="7" fill="hold">
                            <p:stCondLst>
                              <p:cond delay="0"/>
                            </p:stCondLst>
                            <p:childTnLst>
                              <p:par>
                                <p:cTn id="8" presetID="15"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ppt_w</p:attrName>
                                        </p:attrNameLst>
                                      </p:cBhvr>
                                      <p:tavLst>
                                        <p:tav tm="0">
                                          <p:val>
                                            <p:fltVal val="0"/>
                                          </p:val>
                                        </p:tav>
                                        <p:tav tm="100000">
                                          <p:val>
                                            <p:strVal val="#ppt_w"/>
                                          </p:val>
                                        </p:tav>
                                      </p:tavLst>
                                    </p:anim>
                                    <p:anim calcmode="lin" valueType="num">
                                      <p:cBhvr>
                                        <p:cTn id="11" dur="1000" fill="hold"/>
                                        <p:tgtEl>
                                          <p:spTgt spid="9"/>
                                        </p:tgtEl>
                                        <p:attrNameLst>
                                          <p:attrName>ppt_h</p:attrName>
                                        </p:attrNameLst>
                                      </p:cBhvr>
                                      <p:tavLst>
                                        <p:tav tm="0">
                                          <p:val>
                                            <p:fltVal val="0"/>
                                          </p:val>
                                        </p:tav>
                                        <p:tav tm="100000">
                                          <p:val>
                                            <p:strVal val="#ppt_h"/>
                                          </p:val>
                                        </p:tav>
                                      </p:tavLst>
                                    </p:anim>
                                    <p:anim calcmode="lin" valueType="num">
                                      <p:cBhvr>
                                        <p:cTn id="12"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3"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14" fill="hold">
                            <p:stCondLst>
                              <p:cond delay="1500"/>
                            </p:stCondLst>
                            <p:childTnLst>
                              <p:par>
                                <p:cTn id="15" presetID="15"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21" fill="hold">
                            <p:stCondLst>
                              <p:cond delay="2500"/>
                            </p:stCondLst>
                            <p:childTnLst>
                              <p:par>
                                <p:cTn id="22" presetID="15"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fltVal val="0"/>
                                          </p:val>
                                        </p:tav>
                                        <p:tav tm="100000">
                                          <p:val>
                                            <p:strVal val="#ppt_w"/>
                                          </p:val>
                                        </p:tav>
                                      </p:tavLst>
                                    </p:anim>
                                    <p:anim calcmode="lin" valueType="num">
                                      <p:cBhvr>
                                        <p:cTn id="25" dur="1000" fill="hold"/>
                                        <p:tgtEl>
                                          <p:spTgt spid="2"/>
                                        </p:tgtEl>
                                        <p:attrNameLst>
                                          <p:attrName>ppt_h</p:attrName>
                                        </p:attrNameLst>
                                      </p:cBhvr>
                                      <p:tavLst>
                                        <p:tav tm="0">
                                          <p:val>
                                            <p:fltVal val="0"/>
                                          </p:val>
                                        </p:tav>
                                        <p:tav tm="100000">
                                          <p:val>
                                            <p:strVal val="#ppt_h"/>
                                          </p:val>
                                        </p:tav>
                                      </p:tavLst>
                                    </p:anim>
                                    <p:anim calcmode="lin" valueType="num">
                                      <p:cBhvr>
                                        <p:cTn id="26"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28" fill="hold">
                            <p:stCondLst>
                              <p:cond delay="3500"/>
                            </p:stCondLst>
                            <p:childTnLst>
                              <p:par>
                                <p:cTn id="29" presetID="15"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p:stCondLst>
                              <p:cond delay="4500"/>
                            </p:stCondLst>
                            <p:childTnLst>
                              <p:par>
                                <p:cTn id="36" presetID="15"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1000" fill="hold"/>
                                        <p:tgtEl>
                                          <p:spTgt spid="11"/>
                                        </p:tgtEl>
                                        <p:attrNameLst>
                                          <p:attrName>ppt_w</p:attrName>
                                        </p:attrNameLst>
                                      </p:cBhvr>
                                      <p:tavLst>
                                        <p:tav tm="0">
                                          <p:val>
                                            <p:fltVal val="0"/>
                                          </p:val>
                                        </p:tav>
                                        <p:tav tm="100000">
                                          <p:val>
                                            <p:strVal val="#ppt_w"/>
                                          </p:val>
                                        </p:tav>
                                      </p:tavLst>
                                    </p:anim>
                                    <p:anim calcmode="lin" valueType="num">
                                      <p:cBhvr>
                                        <p:cTn id="39" dur="1000" fill="hold"/>
                                        <p:tgtEl>
                                          <p:spTgt spid="11"/>
                                        </p:tgtEl>
                                        <p:attrNameLst>
                                          <p:attrName>ppt_h</p:attrName>
                                        </p:attrNameLst>
                                      </p:cBhvr>
                                      <p:tavLst>
                                        <p:tav tm="0">
                                          <p:val>
                                            <p:fltVal val="0"/>
                                          </p:val>
                                        </p:tav>
                                        <p:tav tm="100000">
                                          <p:val>
                                            <p:strVal val="#ppt_h"/>
                                          </p:val>
                                        </p:tav>
                                      </p:tavLst>
                                    </p:anim>
                                    <p:anim calcmode="lin" valueType="num">
                                      <p:cBhvr>
                                        <p:cTn id="40"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6388">
                                            <p:txEl>
                                              <p:pRg st="2" end="2"/>
                                            </p:txEl>
                                          </p:spTgt>
                                        </p:tgtEl>
                                        <p:attrNameLst>
                                          <p:attrName>style.visibility</p:attrName>
                                        </p:attrNameLst>
                                      </p:cBhvr>
                                      <p:to>
                                        <p:strVal val="visible"/>
                                      </p:to>
                                    </p:set>
                                  </p:childTnLst>
                                </p:cTn>
                              </p:par>
                              <p:par>
                                <p:cTn id="46" presetID="1" presetClass="exit" presetSubtype="0" fill="hold" grpId="1" nodeType="withEffect">
                                  <p:stCondLst>
                                    <p:cond delay="0"/>
                                  </p:stCondLst>
                                  <p:childTnLst>
                                    <p:set>
                                      <p:cBhvr>
                                        <p:cTn id="47" dur="1" fill="hold">
                                          <p:stCondLst>
                                            <p:cond delay="0"/>
                                          </p:stCondLst>
                                        </p:cTn>
                                        <p:tgtEl>
                                          <p:spTgt spid="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par>
                          <p:cTn id="56" fill="hold">
                            <p:stCondLst>
                              <p:cond delay="0"/>
                            </p:stCondLst>
                            <p:childTnLst>
                              <p:par>
                                <p:cTn id="57" presetID="15"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1000" fill="hold"/>
                                        <p:tgtEl>
                                          <p:spTgt spid="12"/>
                                        </p:tgtEl>
                                        <p:attrNameLst>
                                          <p:attrName>ppt_w</p:attrName>
                                        </p:attrNameLst>
                                      </p:cBhvr>
                                      <p:tavLst>
                                        <p:tav tm="0">
                                          <p:val>
                                            <p:fltVal val="0"/>
                                          </p:val>
                                        </p:tav>
                                        <p:tav tm="100000">
                                          <p:val>
                                            <p:strVal val="#ppt_w"/>
                                          </p:val>
                                        </p:tav>
                                      </p:tavLst>
                                    </p:anim>
                                    <p:anim calcmode="lin" valueType="num">
                                      <p:cBhvr>
                                        <p:cTn id="60" dur="1000" fill="hold"/>
                                        <p:tgtEl>
                                          <p:spTgt spid="12"/>
                                        </p:tgtEl>
                                        <p:attrNameLst>
                                          <p:attrName>ppt_h</p:attrName>
                                        </p:attrNameLst>
                                      </p:cBhvr>
                                      <p:tavLst>
                                        <p:tav tm="0">
                                          <p:val>
                                            <p:fltVal val="0"/>
                                          </p:val>
                                        </p:tav>
                                        <p:tav tm="100000">
                                          <p:val>
                                            <p:strVal val="#ppt_h"/>
                                          </p:val>
                                        </p:tav>
                                      </p:tavLst>
                                    </p:anim>
                                    <p:anim calcmode="lin" valueType="num">
                                      <p:cBhvr>
                                        <p:cTn id="61"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3" fill="hold">
                            <p:stCondLst>
                              <p:cond delay="1000"/>
                            </p:stCondLst>
                            <p:childTnLst>
                              <p:par>
                                <p:cTn id="64" presetID="15"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70" fill="hold">
                            <p:stCondLst>
                              <p:cond delay="2000"/>
                            </p:stCondLst>
                            <p:childTnLst>
                              <p:par>
                                <p:cTn id="71" presetID="15" presetClass="entr" presetSubtype="0"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77" fill="hold">
                            <p:stCondLst>
                              <p:cond delay="3000"/>
                            </p:stCondLst>
                            <p:childTnLst>
                              <p:par>
                                <p:cTn id="78" presetID="15" presetClass="entr" presetSubtype="0" fill="hold" grpId="0" nodeType="afterEffect">
                                  <p:stCondLst>
                                    <p:cond delay="0"/>
                                  </p:stCondLst>
                                  <p:childTnLst>
                                    <p:set>
                                      <p:cBhvr>
                                        <p:cTn id="79" dur="1" fill="hold">
                                          <p:stCondLst>
                                            <p:cond delay="0"/>
                                          </p:stCondLst>
                                        </p:cTn>
                                        <p:tgtEl>
                                          <p:spTgt spid="15"/>
                                        </p:tgtEl>
                                        <p:attrNameLst>
                                          <p:attrName>style.visibility</p:attrName>
                                        </p:attrNameLst>
                                      </p:cBhvr>
                                      <p:to>
                                        <p:strVal val="visible"/>
                                      </p:to>
                                    </p:set>
                                    <p:anim calcmode="lin" valueType="num">
                                      <p:cBhvr>
                                        <p:cTn id="80" dur="1000" fill="hold"/>
                                        <p:tgtEl>
                                          <p:spTgt spid="15"/>
                                        </p:tgtEl>
                                        <p:attrNameLst>
                                          <p:attrName>ppt_w</p:attrName>
                                        </p:attrNameLst>
                                      </p:cBhvr>
                                      <p:tavLst>
                                        <p:tav tm="0">
                                          <p:val>
                                            <p:fltVal val="0"/>
                                          </p:val>
                                        </p:tav>
                                        <p:tav tm="100000">
                                          <p:val>
                                            <p:strVal val="#ppt_w"/>
                                          </p:val>
                                        </p:tav>
                                      </p:tavLst>
                                    </p:anim>
                                    <p:anim calcmode="lin" valueType="num">
                                      <p:cBhvr>
                                        <p:cTn id="81" dur="1000" fill="hold"/>
                                        <p:tgtEl>
                                          <p:spTgt spid="15"/>
                                        </p:tgtEl>
                                        <p:attrNameLst>
                                          <p:attrName>ppt_h</p:attrName>
                                        </p:attrNameLst>
                                      </p:cBhvr>
                                      <p:tavLst>
                                        <p:tav tm="0">
                                          <p:val>
                                            <p:fltVal val="0"/>
                                          </p:val>
                                        </p:tav>
                                        <p:tav tm="100000">
                                          <p:val>
                                            <p:strVal val="#ppt_h"/>
                                          </p:val>
                                        </p:tav>
                                      </p:tavLst>
                                    </p:anim>
                                    <p:anim calcmode="lin" valueType="num">
                                      <p:cBhvr>
                                        <p:cTn id="82"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83"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84" fill="hold">
                            <p:stCondLst>
                              <p:cond delay="4000"/>
                            </p:stCondLst>
                            <p:childTnLst>
                              <p:par>
                                <p:cTn id="85" presetID="15"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fltVal val="0"/>
                                          </p:val>
                                        </p:tav>
                                        <p:tav tm="100000">
                                          <p:val>
                                            <p:strVal val="#ppt_w"/>
                                          </p:val>
                                        </p:tav>
                                      </p:tavLst>
                                    </p:anim>
                                    <p:anim calcmode="lin" valueType="num">
                                      <p:cBhvr>
                                        <p:cTn id="88" dur="1000" fill="hold"/>
                                        <p:tgtEl>
                                          <p:spTgt spid="16"/>
                                        </p:tgtEl>
                                        <p:attrNameLst>
                                          <p:attrName>ppt_h</p:attrName>
                                        </p:attrNameLst>
                                      </p:cBhvr>
                                      <p:tavLst>
                                        <p:tav tm="0">
                                          <p:val>
                                            <p:fltVal val="0"/>
                                          </p:val>
                                        </p:tav>
                                        <p:tav tm="100000">
                                          <p:val>
                                            <p:strVal val="#ppt_h"/>
                                          </p:val>
                                        </p:tav>
                                      </p:tavLst>
                                    </p:anim>
                                    <p:anim calcmode="lin" valueType="num">
                                      <p:cBhvr>
                                        <p:cTn id="89"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91" fill="hold">
                            <p:stCondLst>
                              <p:cond delay="5000"/>
                            </p:stCondLst>
                            <p:childTnLst>
                              <p:par>
                                <p:cTn id="92" presetID="15"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1000" fill="hold"/>
                                        <p:tgtEl>
                                          <p:spTgt spid="17"/>
                                        </p:tgtEl>
                                        <p:attrNameLst>
                                          <p:attrName>ppt_w</p:attrName>
                                        </p:attrNameLst>
                                      </p:cBhvr>
                                      <p:tavLst>
                                        <p:tav tm="0">
                                          <p:val>
                                            <p:fltVal val="0"/>
                                          </p:val>
                                        </p:tav>
                                        <p:tav tm="100000">
                                          <p:val>
                                            <p:strVal val="#ppt_w"/>
                                          </p:val>
                                        </p:tav>
                                      </p:tavLst>
                                    </p:anim>
                                    <p:anim calcmode="lin" valueType="num">
                                      <p:cBhvr>
                                        <p:cTn id="95" dur="1000" fill="hold"/>
                                        <p:tgtEl>
                                          <p:spTgt spid="17"/>
                                        </p:tgtEl>
                                        <p:attrNameLst>
                                          <p:attrName>ppt_h</p:attrName>
                                        </p:attrNameLst>
                                      </p:cBhvr>
                                      <p:tavLst>
                                        <p:tav tm="0">
                                          <p:val>
                                            <p:fltVal val="0"/>
                                          </p:val>
                                        </p:tav>
                                        <p:tav tm="100000">
                                          <p:val>
                                            <p:strVal val="#ppt_h"/>
                                          </p:val>
                                        </p:tav>
                                      </p:tavLst>
                                    </p:anim>
                                    <p:anim calcmode="lin" valueType="num">
                                      <p:cBhvr>
                                        <p:cTn id="96"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97"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par>
                          <p:cTn id="98" fill="hold">
                            <p:stCondLst>
                              <p:cond delay="6000"/>
                            </p:stCondLst>
                            <p:childTnLst>
                              <p:par>
                                <p:cTn id="99" presetID="15" presetClass="entr" presetSubtype="0" fill="hold" grpId="0" nodeType="after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p:cTn id="101" dur="1000" fill="hold"/>
                                        <p:tgtEl>
                                          <p:spTgt spid="19"/>
                                        </p:tgtEl>
                                        <p:attrNameLst>
                                          <p:attrName>ppt_w</p:attrName>
                                        </p:attrNameLst>
                                      </p:cBhvr>
                                      <p:tavLst>
                                        <p:tav tm="0">
                                          <p:val>
                                            <p:fltVal val="0"/>
                                          </p:val>
                                        </p:tav>
                                        <p:tav tm="100000">
                                          <p:val>
                                            <p:strVal val="#ppt_w"/>
                                          </p:val>
                                        </p:tav>
                                      </p:tavLst>
                                    </p:anim>
                                    <p:anim calcmode="lin" valueType="num">
                                      <p:cBhvr>
                                        <p:cTn id="102" dur="1000" fill="hold"/>
                                        <p:tgtEl>
                                          <p:spTgt spid="19"/>
                                        </p:tgtEl>
                                        <p:attrNameLst>
                                          <p:attrName>ppt_h</p:attrName>
                                        </p:attrNameLst>
                                      </p:cBhvr>
                                      <p:tavLst>
                                        <p:tav tm="0">
                                          <p:val>
                                            <p:fltVal val="0"/>
                                          </p:val>
                                        </p:tav>
                                        <p:tav tm="100000">
                                          <p:val>
                                            <p:strVal val="#ppt_h"/>
                                          </p:val>
                                        </p:tav>
                                      </p:tavLst>
                                    </p:anim>
                                    <p:anim calcmode="lin" valueType="num">
                                      <p:cBhvr>
                                        <p:cTn id="103"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104"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10" grpId="0" animBg="1"/>
      <p:bldP spid="10" grpId="1" animBg="1"/>
      <p:bldP spid="11" grpId="0" animBg="1"/>
      <p:bldP spid="11" grpId="1" animBg="1"/>
      <p:bldP spid="12" grpId="0" animBg="1"/>
      <p:bldP spid="13" grpId="0" animBg="1"/>
      <p:bldP spid="14" grpId="0" animBg="1"/>
      <p:bldP spid="15" grpId="0" animBg="1"/>
      <p:bldP spid="16" grpId="0" animBg="1"/>
      <p:bldP spid="17"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Things to Consider</a:t>
            </a:r>
            <a:endParaRPr lang="en-US" altLang="en-US" dirty="0" smtClean="0"/>
          </a:p>
        </p:txBody>
      </p:sp>
      <p:sp>
        <p:nvSpPr>
          <p:cNvPr id="6" name="Text Placeholder 5"/>
          <p:cNvSpPr>
            <a:spLocks noGrp="1"/>
          </p:cNvSpPr>
          <p:nvPr>
            <p:ph type="body" sz="quarter" idx="3"/>
          </p:nvPr>
        </p:nvSpPr>
        <p:spPr/>
        <p:txBody>
          <a:bodyPr/>
          <a:lstStyle/>
          <a:p>
            <a:r>
              <a:rPr lang="en-US" dirty="0" smtClean="0"/>
              <a:t>Australia’s Model</a:t>
            </a:r>
            <a:endParaRPr lang="en-US" dirty="0"/>
          </a:p>
        </p:txBody>
      </p:sp>
      <p:sp>
        <p:nvSpPr>
          <p:cNvPr id="20486" name="Content Placeholder 21515"/>
          <p:cNvSpPr>
            <a:spLocks noGrp="1"/>
          </p:cNvSpPr>
          <p:nvPr>
            <p:ph sz="quarter" idx="4"/>
          </p:nvPr>
        </p:nvSpPr>
        <p:spPr/>
        <p:txBody>
          <a:bodyPr/>
          <a:lstStyle/>
          <a:p>
            <a:r>
              <a:rPr lang="en-US" altLang="en-US" dirty="0" smtClean="0"/>
              <a:t>Compensation not commission</a:t>
            </a:r>
          </a:p>
          <a:p>
            <a:r>
              <a:rPr lang="en-US" altLang="en-US" dirty="0" smtClean="0"/>
              <a:t>Full compensation based on Representative profit level</a:t>
            </a:r>
          </a:p>
          <a:p>
            <a:r>
              <a:rPr lang="en-US" altLang="en-US" dirty="0"/>
              <a:t>No contact is flat 15% </a:t>
            </a:r>
            <a:endParaRPr lang="en-US" altLang="en-US" dirty="0" smtClean="0"/>
          </a:p>
          <a:p>
            <a:r>
              <a:rPr lang="en-US" altLang="en-US" dirty="0" smtClean="0"/>
              <a:t>Each Customer attracts a $2.95 service fee on Representative order</a:t>
            </a:r>
          </a:p>
          <a:p>
            <a:r>
              <a:rPr lang="en-US" altLang="en-US" dirty="0" smtClean="0"/>
              <a:t>No service fee if compensation under $2.95</a:t>
            </a:r>
          </a:p>
          <a:p>
            <a:r>
              <a:rPr lang="en-US" altLang="en-US" dirty="0" smtClean="0"/>
              <a:t>Compensation on returns deducted</a:t>
            </a:r>
          </a:p>
        </p:txBody>
      </p:sp>
      <p:sp>
        <p:nvSpPr>
          <p:cNvPr id="10" name="Rectangle 9"/>
          <p:cNvSpPr/>
          <p:nvPr/>
        </p:nvSpPr>
        <p:spPr>
          <a:xfrm>
            <a:off x="786729" y="1476655"/>
            <a:ext cx="6252426" cy="95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 Placeholder 36"/>
          <p:cNvSpPr>
            <a:spLocks noGrp="1"/>
          </p:cNvSpPr>
          <p:nvPr>
            <p:ph sz="half" idx="1"/>
          </p:nvPr>
        </p:nvSpPr>
        <p:spPr>
          <a:xfrm>
            <a:off x="356616" y="-17687"/>
            <a:ext cx="7519598" cy="5727939"/>
          </a:xfrm>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Compensation Model</a:t>
            </a:r>
            <a:endParaRPr lang="en-US" altLang="en-US" sz="3200" i="1" dirty="0">
              <a:solidFill>
                <a:schemeClr val="accent1"/>
              </a:solidFill>
              <a:latin typeface="Times New Roman" panose="02020603050405020304" pitchFamily="18" charset="0"/>
              <a:cs typeface="Times New Roman" panose="02020603050405020304" pitchFamily="18" charset="0"/>
            </a:endParaRPr>
          </a:p>
          <a:p>
            <a:pPr marL="228600" indent="-228600">
              <a:buFont typeface="Arial" panose="020B0604020202020204" pitchFamily="34" charset="0"/>
              <a:buChar char="•"/>
            </a:pPr>
            <a:r>
              <a:rPr lang="en-US" altLang="en-US" i="0" dirty="0" smtClean="0">
                <a:solidFill>
                  <a:schemeClr val="tx1"/>
                </a:solidFill>
                <a:latin typeface="Arial" panose="020B0604020202020204" pitchFamily="34" charset="0"/>
                <a:cs typeface="Arial" panose="020B0604020202020204" pitchFamily="34" charset="0"/>
              </a:rPr>
              <a:t>Legal </a:t>
            </a:r>
            <a:r>
              <a:rPr lang="en-US" altLang="en-US" i="0" dirty="0">
                <a:solidFill>
                  <a:schemeClr val="tx1"/>
                </a:solidFill>
                <a:latin typeface="Arial" panose="020B0604020202020204" pitchFamily="34" charset="0"/>
                <a:cs typeface="Arial" panose="020B0604020202020204" pitchFamily="34" charset="0"/>
              </a:rPr>
              <a:t>implications</a:t>
            </a:r>
          </a:p>
          <a:p>
            <a:pPr marL="228600" indent="-228600">
              <a:buFont typeface="Arial" panose="020B0604020202020204" pitchFamily="34" charset="0"/>
              <a:buChar char="•"/>
            </a:pPr>
            <a:r>
              <a:rPr lang="en-US" altLang="en-US" i="0" dirty="0">
                <a:solidFill>
                  <a:schemeClr val="tx1"/>
                </a:solidFill>
                <a:latin typeface="Arial" panose="020B0604020202020204" pitchFamily="34" charset="0"/>
                <a:cs typeface="Arial" panose="020B0604020202020204" pitchFamily="34" charset="0"/>
              </a:rPr>
              <a:t>Don’t disadvantage the Representative</a:t>
            </a:r>
          </a:p>
          <a:p>
            <a:pPr marL="228600" indent="-228600">
              <a:buFont typeface="Arial" panose="020B0604020202020204" pitchFamily="34" charset="0"/>
              <a:buChar char="•"/>
            </a:pPr>
            <a:r>
              <a:rPr lang="en-US" altLang="en-US" i="0" dirty="0">
                <a:solidFill>
                  <a:schemeClr val="tx1"/>
                </a:solidFill>
                <a:latin typeface="Arial" panose="020B0604020202020204" pitchFamily="34" charset="0"/>
                <a:cs typeface="Arial" panose="020B0604020202020204" pitchFamily="34" charset="0"/>
              </a:rPr>
              <a:t>Australia’s model</a:t>
            </a:r>
          </a:p>
          <a:p>
            <a:r>
              <a:rPr lang="en-US" altLang="en-US" dirty="0" smtClean="0"/>
              <a:t>, </a:t>
            </a:r>
          </a:p>
        </p:txBody>
      </p:sp>
    </p:spTree>
    <p:extLst>
      <p:ext uri="{BB962C8B-B14F-4D97-AF65-F5344CB8AC3E}">
        <p14:creationId xmlns:p14="http://schemas.microsoft.com/office/powerpoint/2010/main" val="91470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a:t>Things to Consider</a:t>
            </a:r>
            <a:endParaRPr lang="en-US" altLang="en-US" dirty="0" smtClean="0"/>
          </a:p>
        </p:txBody>
      </p:sp>
      <p:sp>
        <p:nvSpPr>
          <p:cNvPr id="16388" name="Text Placeholder 36"/>
          <p:cNvSpPr>
            <a:spLocks noGrp="1"/>
          </p:cNvSpPr>
          <p:nvPr>
            <p:ph sz="half"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Compensation Model</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Legal implications</a:t>
            </a:r>
          </a:p>
          <a:p>
            <a:r>
              <a:rPr lang="en-US" altLang="en-US" dirty="0" smtClean="0"/>
              <a:t>Don’t disadvantage the Representative</a:t>
            </a:r>
          </a:p>
          <a:p>
            <a:r>
              <a:rPr lang="en-US" altLang="en-US" dirty="0" smtClean="0"/>
              <a:t>Australia’s model</a:t>
            </a:r>
          </a:p>
          <a:p>
            <a:r>
              <a:rPr lang="en-US" altLang="en-US" dirty="0" smtClean="0"/>
              <a:t>Legal approval critical and potentially complicated - start immediately!</a:t>
            </a:r>
          </a:p>
        </p:txBody>
      </p:sp>
      <p:pic>
        <p:nvPicPr>
          <p:cNvPr id="5" name="Girl 12"/>
          <p:cNvPicPr>
            <a:picLocks/>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bwMode="ltGray">
          <a:xfrm>
            <a:off x="9544463" y="1474283"/>
            <a:ext cx="4638262" cy="5861539"/>
          </a:xfrm>
          <a:prstGeom prst="rect">
            <a:avLst/>
          </a:prstGeom>
          <a:noFill/>
          <a:ln w="28575">
            <a:solidFill>
              <a:schemeClr val="bg1">
                <a:lumMod val="95000"/>
              </a:schemeClr>
            </a:solidFill>
            <a:miter lim="800000"/>
            <a:headEnd/>
            <a:tailEnd/>
          </a:ln>
        </p:spPr>
      </p:pic>
    </p:spTree>
    <p:extLst>
      <p:ext uri="{BB962C8B-B14F-4D97-AF65-F5344CB8AC3E}">
        <p14:creationId xmlns:p14="http://schemas.microsoft.com/office/powerpoint/2010/main" val="423893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Lipstick"/>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ltGray">
          <a:xfrm>
            <a:off x="9551745" y="1474283"/>
            <a:ext cx="4630980" cy="5861539"/>
          </a:xfrm>
          <a:prstGeom prst="rect">
            <a:avLst/>
          </a:prstGeom>
          <a:noFill/>
          <a:ln w="28575">
            <a:solidFill>
              <a:schemeClr val="bg1">
                <a:lumMod val="95000"/>
              </a:schemeClr>
            </a:solidFill>
            <a:miter lim="800000"/>
            <a:headEnd/>
            <a:tailEnd/>
          </a:ln>
        </p:spPr>
      </p:pic>
      <p:sp>
        <p:nvSpPr>
          <p:cNvPr id="16387" name="Title 1"/>
          <p:cNvSpPr>
            <a:spLocks noGrp="1"/>
          </p:cNvSpPr>
          <p:nvPr>
            <p:ph type="title"/>
          </p:nvPr>
        </p:nvSpPr>
        <p:spPr/>
        <p:txBody>
          <a:bodyPr/>
          <a:lstStyle/>
          <a:p>
            <a:r>
              <a:rPr lang="en-US" altLang="en-US" dirty="0"/>
              <a:t>Things to Consider</a:t>
            </a:r>
            <a:endParaRPr lang="en-US" altLang="en-US" dirty="0" smtClean="0"/>
          </a:p>
        </p:txBody>
      </p:sp>
      <p:sp>
        <p:nvSpPr>
          <p:cNvPr id="16388" name="Text Placeholder 36"/>
          <p:cNvSpPr>
            <a:spLocks noGrp="1"/>
          </p:cNvSpPr>
          <p:nvPr>
            <p:ph sz="half" idx="1"/>
          </p:nvPr>
        </p:nvSpPr>
        <p:spPr>
          <a:xfrm>
            <a:off x="447674" y="1326631"/>
            <a:ext cx="10692766" cy="6156845"/>
          </a:xfrm>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Products/Promotions</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Complex promotions or are aligned with </a:t>
            </a:r>
            <a:r>
              <a:rPr lang="en-US" altLang="en-US" dirty="0" err="1" smtClean="0"/>
              <a:t>Gomac</a:t>
            </a:r>
            <a:r>
              <a:rPr lang="en-US" altLang="en-US" dirty="0" smtClean="0"/>
              <a:t>?</a:t>
            </a:r>
          </a:p>
          <a:p>
            <a:r>
              <a:rPr lang="en-US" altLang="en-US" dirty="0" smtClean="0"/>
              <a:t>DCE supports </a:t>
            </a:r>
            <a:r>
              <a:rPr lang="en-US" altLang="en-US" dirty="0" err="1" smtClean="0"/>
              <a:t>mailplans</a:t>
            </a:r>
            <a:r>
              <a:rPr lang="en-US" altLang="en-US" dirty="0" smtClean="0"/>
              <a:t> but consider impact</a:t>
            </a:r>
          </a:p>
          <a:p>
            <a:r>
              <a:rPr lang="en-US" altLang="en-US" dirty="0" smtClean="0"/>
              <a:t>DCE pricing not </a:t>
            </a:r>
            <a:r>
              <a:rPr lang="en-US" altLang="en-US" dirty="0" err="1" smtClean="0"/>
              <a:t>Gomac</a:t>
            </a:r>
            <a:r>
              <a:rPr lang="en-US" altLang="en-US" dirty="0" smtClean="0"/>
              <a:t>, budget FTE</a:t>
            </a:r>
          </a:p>
          <a:p>
            <a:r>
              <a:rPr lang="en-US" altLang="en-US" dirty="0" smtClean="0"/>
              <a:t>Impact of online only promotions</a:t>
            </a:r>
          </a:p>
          <a:p>
            <a:r>
              <a:rPr lang="en-US" altLang="en-US" dirty="0" smtClean="0"/>
              <a:t>Limited Product availability</a:t>
            </a:r>
          </a:p>
          <a:p>
            <a:r>
              <a:rPr lang="en-US" altLang="en-US" dirty="0" err="1" smtClean="0"/>
              <a:t>Minimise</a:t>
            </a:r>
            <a:r>
              <a:rPr lang="en-US" altLang="en-US" dirty="0" smtClean="0"/>
              <a:t> shorts and products or show all?</a:t>
            </a:r>
          </a:p>
          <a:p>
            <a:r>
              <a:rPr lang="en-US" altLang="en-US" dirty="0" smtClean="0"/>
              <a:t>Campaign testing</a:t>
            </a:r>
          </a:p>
          <a:p>
            <a:endParaRPr lang="en-US" altLang="en-US" dirty="0" smtClean="0"/>
          </a:p>
          <a:p>
            <a:pPr marL="0" indent="0">
              <a:buNone/>
            </a:pPr>
            <a:endParaRPr lang="en-US" altLang="en-US" dirty="0" smtClean="0"/>
          </a:p>
          <a:p>
            <a:endParaRPr lang="en-US" altLang="en-US" dirty="0" smtClean="0"/>
          </a:p>
        </p:txBody>
      </p:sp>
    </p:spTree>
    <p:extLst>
      <p:ext uri="{BB962C8B-B14F-4D97-AF65-F5344CB8AC3E}">
        <p14:creationId xmlns:p14="http://schemas.microsoft.com/office/powerpoint/2010/main" val="40528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a:t>Things to Consider</a:t>
            </a:r>
            <a:endParaRPr lang="en-US" altLang="en-US" dirty="0" smtClean="0"/>
          </a:p>
        </p:txBody>
      </p:sp>
      <p:sp>
        <p:nvSpPr>
          <p:cNvPr id="16388" name="Text Placeholder 36"/>
          <p:cNvSpPr>
            <a:spLocks noGrp="1"/>
          </p:cNvSpPr>
          <p:nvPr>
            <p:ph sz="half"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Financial</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Pre-pay not post-pay</a:t>
            </a:r>
          </a:p>
          <a:p>
            <a:r>
              <a:rPr lang="en-US" altLang="en-US" dirty="0" smtClean="0"/>
              <a:t>Refunds are normal</a:t>
            </a:r>
          </a:p>
          <a:p>
            <a:r>
              <a:rPr lang="en-US" altLang="en-US" dirty="0" smtClean="0"/>
              <a:t>Consideration on controls for reshipments and refunds</a:t>
            </a:r>
          </a:p>
          <a:p>
            <a:r>
              <a:rPr lang="en-US" altLang="en-US" dirty="0" smtClean="0"/>
              <a:t>PCI Compliance</a:t>
            </a:r>
          </a:p>
          <a:p>
            <a:r>
              <a:rPr lang="en-US" altLang="en-US" dirty="0" err="1" smtClean="0"/>
              <a:t>Paypal</a:t>
            </a:r>
            <a:endParaRPr lang="en-US" altLang="en-US" dirty="0" smtClean="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ltGray">
          <a:xfrm>
            <a:off x="9549419" y="1618992"/>
            <a:ext cx="4633306" cy="5864484"/>
          </a:xfrm>
          <a:prstGeom prst="rect">
            <a:avLst/>
          </a:prstGeom>
          <a:noFill/>
          <a:ln w="28575">
            <a:solidFill>
              <a:schemeClr val="bg1">
                <a:lumMod val="95000"/>
              </a:schemeClr>
            </a:solidFill>
            <a:miter lim="800000"/>
            <a:headEnd/>
            <a:tailEnd/>
          </a:ln>
        </p:spPr>
      </p:pic>
    </p:spTree>
    <p:extLst>
      <p:ext uri="{BB962C8B-B14F-4D97-AF65-F5344CB8AC3E}">
        <p14:creationId xmlns:p14="http://schemas.microsoft.com/office/powerpoint/2010/main" val="96344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a:t>Things to Consider</a:t>
            </a:r>
            <a:endParaRPr lang="en-US" altLang="en-US" dirty="0" smtClean="0"/>
          </a:p>
        </p:txBody>
      </p:sp>
      <p:sp>
        <p:nvSpPr>
          <p:cNvPr id="16388" name="Text Placeholder 36"/>
          <p:cNvSpPr>
            <a:spLocks noGrp="1"/>
          </p:cNvSpPr>
          <p:nvPr>
            <p:ph sz="half"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Cloud Hosting</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DCE is hosted on Rackspace</a:t>
            </a:r>
          </a:p>
          <a:p>
            <a:r>
              <a:rPr lang="en-US" altLang="en-US" dirty="0" smtClean="0"/>
              <a:t>CRM is hosted on </a:t>
            </a:r>
            <a:r>
              <a:rPr lang="en-US" altLang="en-US" dirty="0" err="1" smtClean="0"/>
              <a:t>SalesForce</a:t>
            </a:r>
            <a:endParaRPr lang="en-US" altLang="en-US" dirty="0" smtClean="0"/>
          </a:p>
          <a:p>
            <a:r>
              <a:rPr lang="en-US" altLang="en-US" dirty="0" smtClean="0"/>
              <a:t>ANZ invoices are hosted in Azure</a:t>
            </a:r>
          </a:p>
          <a:p>
            <a:r>
              <a:rPr lang="en-US" altLang="en-US" dirty="0" smtClean="0"/>
              <a:t>Leverage the benefits of cloud hosting</a:t>
            </a:r>
          </a:p>
        </p:txBody>
      </p:sp>
      <p:pic>
        <p:nvPicPr>
          <p:cNvPr id="5" name="Girl 15"/>
          <p:cNvPicPr>
            <a:picLocks/>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bwMode="ltGray">
          <a:xfrm>
            <a:off x="9551745" y="1493579"/>
            <a:ext cx="4630980" cy="5861539"/>
          </a:xfrm>
          <a:prstGeom prst="rect">
            <a:avLst/>
          </a:prstGeom>
          <a:noFill/>
          <a:ln w="28575">
            <a:solidFill>
              <a:schemeClr val="bg1">
                <a:lumMod val="95000"/>
              </a:schemeClr>
            </a:solidFill>
            <a:miter lim="800000"/>
            <a:headEnd/>
            <a:tailEnd/>
          </a:ln>
        </p:spPr>
      </p:pic>
      <p:pic>
        <p:nvPicPr>
          <p:cNvPr id="4098" name="Rackspace Logo" descr="http://images.cdn.rackspace.com/icons/og-image.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906219" y="4846320"/>
            <a:ext cx="2637156" cy="26371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AzureLogo" descr="http://cdn.blog.safe.com/wp-content/uploads/2010/11/windows_az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5156" y="4846320"/>
            <a:ext cx="4661099" cy="2625754"/>
          </a:xfrm>
          <a:prstGeom prst="rect">
            <a:avLst/>
          </a:prstGeom>
          <a:noFill/>
          <a:extLst>
            <a:ext uri="{909E8E84-426E-40DD-AFC4-6F175D3DCCD1}">
              <a14:hiddenFill xmlns:a14="http://schemas.microsoft.com/office/drawing/2010/main">
                <a:solidFill>
                  <a:srgbClr val="FFFFFF"/>
                </a:solidFill>
              </a14:hiddenFill>
            </a:ext>
          </a:extLst>
        </p:spPr>
      </p:pic>
      <p:pic>
        <p:nvPicPr>
          <p:cNvPr id="4102" name="SFDC Logo" descr="http://www.vablet.com/wp-content/uploads/2013/10/salesforce-cloud.jpe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6219" y="4424348"/>
            <a:ext cx="4890594" cy="309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8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8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8">
                                            <p:txEl>
                                              <p:pRg st="3" end="3"/>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10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ctrTitle"/>
          </p:nvPr>
        </p:nvSpPr>
        <p:spPr/>
        <p:txBody>
          <a:bodyPr/>
          <a:lstStyle/>
          <a:p>
            <a:r>
              <a:rPr lang="en-US" altLang="en-US" dirty="0" smtClean="0"/>
              <a:t>ANZ DCE Update</a:t>
            </a:r>
          </a:p>
        </p:txBody>
      </p:sp>
      <p:sp>
        <p:nvSpPr>
          <p:cNvPr id="15364" name="Content Placeholder 10"/>
          <p:cNvSpPr>
            <a:spLocks noGrp="1"/>
          </p:cNvSpPr>
          <p:nvPr>
            <p:ph sz="half" idx="2"/>
          </p:nvPr>
        </p:nvSpPr>
        <p:spPr/>
        <p:txBody>
          <a:bodyPr/>
          <a:lstStyle/>
          <a:p>
            <a:r>
              <a:rPr lang="en-US" altLang="en-US" dirty="0" smtClean="0"/>
              <a:t>Learnings</a:t>
            </a:r>
          </a:p>
          <a:p>
            <a:endParaRPr lang="en-US" altLang="en-US" dirty="0" smtClean="0"/>
          </a:p>
        </p:txBody>
      </p:sp>
      <p:cxnSp>
        <p:nvCxnSpPr>
          <p:cNvPr id="12" name="Straight Connector 11"/>
          <p:cNvCxnSpPr/>
          <p:nvPr/>
        </p:nvCxnSpPr>
        <p:spPr>
          <a:xfrm>
            <a:off x="6526213" y="4259964"/>
            <a:ext cx="510654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bwMode="ltGray">
          <a:xfrm>
            <a:off x="2250219" y="1177541"/>
            <a:ext cx="4120419" cy="5435632"/>
            <a:chOff x="2477261" y="1328615"/>
            <a:chExt cx="3893377" cy="513612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ltGray">
            <a:xfrm>
              <a:off x="4882102" y="1874939"/>
              <a:ext cx="1488536" cy="2332335"/>
            </a:xfrm>
            <a:prstGeom prst="rect">
              <a:avLst/>
            </a:prstGeom>
            <a:noFill/>
            <a:ln w="28575">
              <a:solidFill>
                <a:schemeClr val="bg1">
                  <a:lumMod val="95000"/>
                </a:schemeClr>
              </a:solidFill>
              <a:miter lim="800000"/>
              <a:headEnd/>
              <a:tailEnd/>
            </a:ln>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2477261" y="1328615"/>
              <a:ext cx="2277895" cy="2878660"/>
            </a:xfrm>
            <a:prstGeom prst="rect">
              <a:avLst/>
            </a:prstGeom>
            <a:noFill/>
            <a:ln w="28575">
              <a:solidFill>
                <a:schemeClr val="bg1">
                  <a:lumMod val="95000"/>
                </a:schemeClr>
              </a:solidFill>
              <a:miter lim="800000"/>
              <a:headEnd/>
              <a:tailEnd/>
            </a:ln>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3888188" y="4309609"/>
              <a:ext cx="2482450" cy="2155126"/>
            </a:xfrm>
            <a:prstGeom prst="rect">
              <a:avLst/>
            </a:prstGeom>
            <a:noFill/>
            <a:ln w="28575">
              <a:solidFill>
                <a:schemeClr val="bg1">
                  <a:lumMod val="95000"/>
                </a:schemeClr>
              </a:solidFill>
              <a:miter lim="800000"/>
              <a:headEnd/>
              <a:tailEnd/>
            </a:ln>
          </p:spPr>
        </p:pic>
      </p:grpSp>
    </p:spTree>
    <p:extLst>
      <p:ext uri="{BB962C8B-B14F-4D97-AF65-F5344CB8AC3E}">
        <p14:creationId xmlns:p14="http://schemas.microsoft.com/office/powerpoint/2010/main" val="103799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smtClean="0"/>
              <a:t>ANZ DCE Update</a:t>
            </a:r>
          </a:p>
        </p:txBody>
      </p:sp>
      <p:sp>
        <p:nvSpPr>
          <p:cNvPr id="16388" name="Text Placeholder 36"/>
          <p:cNvSpPr>
            <a:spLocks noGrp="1"/>
          </p:cNvSpPr>
          <p:nvPr>
            <p:ph sz="half" idx="1"/>
          </p:nvPr>
        </p:nvSpPr>
        <p:spPr>
          <a:xfrm>
            <a:off x="447674" y="1326631"/>
            <a:ext cx="8894446" cy="6156845"/>
          </a:xfrm>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Learnings</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Start now on compensation model</a:t>
            </a:r>
          </a:p>
          <a:p>
            <a:r>
              <a:rPr lang="en-US" altLang="en-US" dirty="0" smtClean="0"/>
              <a:t>Don’t underestimate changes to fulfillment</a:t>
            </a:r>
          </a:p>
          <a:p>
            <a:r>
              <a:rPr lang="en-US" altLang="en-US" dirty="0" smtClean="0"/>
              <a:t>Ensure adequate Business Analysis resourcing</a:t>
            </a:r>
          </a:p>
          <a:p>
            <a:r>
              <a:rPr lang="en-US" altLang="en-US" dirty="0" smtClean="0"/>
              <a:t>Leverage DSI experience with Avon, however</a:t>
            </a:r>
          </a:p>
          <a:p>
            <a:r>
              <a:rPr lang="en-US" altLang="en-US" dirty="0" smtClean="0"/>
              <a:t>DSI unit testing sub-standard, prepare accordingly</a:t>
            </a:r>
          </a:p>
          <a:p>
            <a:r>
              <a:rPr lang="en-US" altLang="en-US" dirty="0" smtClean="0"/>
              <a:t>Avoid complications, </a:t>
            </a:r>
            <a:r>
              <a:rPr lang="en-US" altLang="en-US" dirty="0" err="1" smtClean="0"/>
              <a:t>standardise</a:t>
            </a:r>
            <a:r>
              <a:rPr lang="en-US" altLang="en-US" dirty="0" smtClean="0"/>
              <a:t> offers</a:t>
            </a:r>
          </a:p>
          <a:p>
            <a:r>
              <a:rPr lang="en-US" altLang="en-US" dirty="0" smtClean="0"/>
              <a:t>Compensation and invoices are tricky and a lengthy process</a:t>
            </a:r>
          </a:p>
          <a:p>
            <a:r>
              <a:rPr lang="en-US" altLang="en-US" dirty="0" smtClean="0"/>
              <a:t>Commit resources to project</a:t>
            </a:r>
          </a:p>
          <a:p>
            <a:r>
              <a:rPr lang="en-US" altLang="en-US" dirty="0" smtClean="0"/>
              <a:t>Expect 3 FTEs for ongoing support</a:t>
            </a:r>
          </a:p>
          <a:p>
            <a:endParaRPr lang="en-US" altLang="en-US" dirty="0" smtClean="0"/>
          </a:p>
          <a:p>
            <a:pPr marL="346075" lvl="1" indent="0">
              <a:buNone/>
            </a:pPr>
            <a:endParaRPr lang="en-US" altLang="en-US" dirty="0" smtClean="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9544463" y="1474283"/>
            <a:ext cx="4638262" cy="5861540"/>
          </a:xfrm>
          <a:prstGeom prst="rect">
            <a:avLst/>
          </a:prstGeom>
          <a:noFill/>
          <a:ln w="28575">
            <a:solidFill>
              <a:schemeClr val="bg1">
                <a:lumMod val="95000"/>
              </a:schemeClr>
            </a:solid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38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ctrTitle"/>
          </p:nvPr>
        </p:nvSpPr>
        <p:spPr/>
        <p:txBody>
          <a:bodyPr/>
          <a:lstStyle/>
          <a:p>
            <a:r>
              <a:rPr lang="en-US" altLang="en-US" dirty="0" smtClean="0"/>
              <a:t>ANZ DCE Update</a:t>
            </a:r>
          </a:p>
        </p:txBody>
      </p:sp>
      <p:sp>
        <p:nvSpPr>
          <p:cNvPr id="15364" name="Content Placeholder 10"/>
          <p:cNvSpPr>
            <a:spLocks noGrp="1"/>
          </p:cNvSpPr>
          <p:nvPr>
            <p:ph sz="half" idx="2"/>
          </p:nvPr>
        </p:nvSpPr>
        <p:spPr/>
        <p:txBody>
          <a:bodyPr/>
          <a:lstStyle/>
          <a:p>
            <a:r>
              <a:rPr lang="en-US" altLang="en-US" dirty="0" smtClean="0"/>
              <a:t>Preliminary Results</a:t>
            </a:r>
          </a:p>
          <a:p>
            <a:endParaRPr lang="en-US" altLang="en-US" dirty="0" smtClean="0"/>
          </a:p>
        </p:txBody>
      </p:sp>
      <p:cxnSp>
        <p:nvCxnSpPr>
          <p:cNvPr id="12" name="Straight Connector 11"/>
          <p:cNvCxnSpPr/>
          <p:nvPr/>
        </p:nvCxnSpPr>
        <p:spPr>
          <a:xfrm>
            <a:off x="6526213" y="4259964"/>
            <a:ext cx="510654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bwMode="ltGray">
          <a:xfrm>
            <a:off x="2250219" y="1177541"/>
            <a:ext cx="4120419" cy="5435632"/>
            <a:chOff x="2477261" y="1328615"/>
            <a:chExt cx="3893377" cy="513612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ltGray">
            <a:xfrm>
              <a:off x="4882102" y="1874939"/>
              <a:ext cx="1488536" cy="2332335"/>
            </a:xfrm>
            <a:prstGeom prst="rect">
              <a:avLst/>
            </a:prstGeom>
            <a:noFill/>
            <a:ln w="28575">
              <a:solidFill>
                <a:schemeClr val="bg1">
                  <a:lumMod val="95000"/>
                </a:schemeClr>
              </a:solidFill>
              <a:miter lim="800000"/>
              <a:headEnd/>
              <a:tailEnd/>
            </a:ln>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2477261" y="1328615"/>
              <a:ext cx="2277895" cy="2878660"/>
            </a:xfrm>
            <a:prstGeom prst="rect">
              <a:avLst/>
            </a:prstGeom>
            <a:noFill/>
            <a:ln w="28575">
              <a:solidFill>
                <a:schemeClr val="bg1">
                  <a:lumMod val="95000"/>
                </a:schemeClr>
              </a:solidFill>
              <a:miter lim="800000"/>
              <a:headEnd/>
              <a:tailEnd/>
            </a:ln>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3888188" y="4309609"/>
              <a:ext cx="2482450" cy="2155126"/>
            </a:xfrm>
            <a:prstGeom prst="rect">
              <a:avLst/>
            </a:prstGeom>
            <a:noFill/>
            <a:ln w="28575">
              <a:solidFill>
                <a:schemeClr val="bg1">
                  <a:lumMod val="95000"/>
                </a:schemeClr>
              </a:solidFill>
              <a:miter lim="800000"/>
              <a:headEnd/>
              <a:tailEnd/>
            </a:ln>
          </p:spPr>
        </p:pic>
      </p:grpSp>
    </p:spTree>
    <p:extLst>
      <p:ext uri="{BB962C8B-B14F-4D97-AF65-F5344CB8AC3E}">
        <p14:creationId xmlns:p14="http://schemas.microsoft.com/office/powerpoint/2010/main" val="264924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smtClean="0"/>
              <a:t>Title Here Capitalize Each Word</a:t>
            </a:r>
          </a:p>
        </p:txBody>
      </p:sp>
      <p:sp>
        <p:nvSpPr>
          <p:cNvPr id="16388" name="Text Placeholder 36"/>
          <p:cNvSpPr>
            <a:spLocks noGrp="1"/>
          </p:cNvSpPr>
          <p:nvPr>
            <p:ph sz="half"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Agenda</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Why DCE Direct Delivery?</a:t>
            </a:r>
          </a:p>
          <a:p>
            <a:r>
              <a:rPr lang="en-US" altLang="en-US" dirty="0" smtClean="0"/>
              <a:t>Things to Consider</a:t>
            </a:r>
          </a:p>
          <a:p>
            <a:r>
              <a:rPr lang="en-US" altLang="en-US" dirty="0" smtClean="0"/>
              <a:t>ANZ </a:t>
            </a:r>
            <a:r>
              <a:rPr lang="en-US" altLang="en-US" dirty="0" smtClean="0"/>
              <a:t>Learnings</a:t>
            </a:r>
            <a:endParaRPr lang="en-US" altLang="en-US" dirty="0" smtClean="0"/>
          </a:p>
        </p:txBody>
      </p:sp>
      <p:pic>
        <p:nvPicPr>
          <p:cNvPr id="10" name="Girl 10"/>
          <p:cNvPicPr>
            <a:picLocks/>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bwMode="ltGray">
          <a:xfrm>
            <a:off x="8412480" y="1499616"/>
            <a:ext cx="4638262" cy="5861539"/>
          </a:xfrm>
          <a:prstGeom prst="rect">
            <a:avLst/>
          </a:prstGeom>
          <a:noFill/>
          <a:ln w="28575">
            <a:solidFill>
              <a:schemeClr val="bg1">
                <a:lumMod val="95000"/>
              </a:schemeClr>
            </a:solidFill>
            <a:miter lim="800000"/>
            <a:headEnd/>
            <a:tailEnd/>
          </a:ln>
        </p:spPr>
      </p:pic>
      <p:sp>
        <p:nvSpPr>
          <p:cNvPr id="5" name="Left Arrow 4"/>
          <p:cNvSpPr/>
          <p:nvPr/>
        </p:nvSpPr>
        <p:spPr>
          <a:xfrm>
            <a:off x="6296910" y="1989307"/>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Left Arrow 5"/>
          <p:cNvSpPr/>
          <p:nvPr/>
        </p:nvSpPr>
        <p:spPr>
          <a:xfrm>
            <a:off x="6296910" y="2639224"/>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Left Arrow 6"/>
          <p:cNvSpPr/>
          <p:nvPr/>
        </p:nvSpPr>
        <p:spPr>
          <a:xfrm>
            <a:off x="6296910" y="3208186"/>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Left Arrow 7"/>
          <p:cNvSpPr/>
          <p:nvPr/>
        </p:nvSpPr>
        <p:spPr>
          <a:xfrm>
            <a:off x="6296910" y="3777148"/>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p:nvPicPr>
        <p:blipFill>
          <a:blip r:embed="rId5"/>
          <a:stretch>
            <a:fillRect/>
          </a:stretch>
        </p:blipFill>
        <p:spPr>
          <a:xfrm>
            <a:off x="1951619" y="5038635"/>
            <a:ext cx="4736457" cy="2561797"/>
          </a:xfrm>
          <a:prstGeom prst="rect">
            <a:avLst/>
          </a:prstGeom>
        </p:spPr>
      </p:pic>
    </p:spTree>
    <p:extLst>
      <p:ext uri="{BB962C8B-B14F-4D97-AF65-F5344CB8AC3E}">
        <p14:creationId xmlns:p14="http://schemas.microsoft.com/office/powerpoint/2010/main" val="179124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38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388">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ext uri="{D42A27DB-BD31-4B8C-83A1-F6EECF244321}">
                <p14:modId xmlns:p14="http://schemas.microsoft.com/office/powerpoint/2010/main" val="3795369080"/>
              </p:ext>
            </p:extLst>
          </p:nvPr>
        </p:nvGraphicFramePr>
        <p:xfrm>
          <a:off x="7405353" y="3335627"/>
          <a:ext cx="6776814" cy="3953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122291795"/>
              </p:ext>
            </p:extLst>
          </p:nvPr>
        </p:nvGraphicFramePr>
        <p:xfrm>
          <a:off x="448235" y="3478844"/>
          <a:ext cx="6797394" cy="3950208"/>
        </p:xfrm>
        <a:graphic>
          <a:graphicData uri="http://schemas.openxmlformats.org/drawingml/2006/chart">
            <c:chart xmlns:c="http://schemas.openxmlformats.org/drawingml/2006/chart" xmlns:r="http://schemas.openxmlformats.org/officeDocument/2006/relationships" r:id="rId3"/>
          </a:graphicData>
        </a:graphic>
      </p:graphicFrame>
      <p:sp>
        <p:nvSpPr>
          <p:cNvPr id="21506" name="Title 1"/>
          <p:cNvSpPr>
            <a:spLocks noGrp="1"/>
          </p:cNvSpPr>
          <p:nvPr>
            <p:ph type="title"/>
          </p:nvPr>
        </p:nvSpPr>
        <p:spPr/>
        <p:txBody>
          <a:bodyPr/>
          <a:lstStyle/>
          <a:p>
            <a:r>
              <a:rPr lang="en-US" altLang="en-US" dirty="0"/>
              <a:t>ANZ DCE Update</a:t>
            </a:r>
            <a:endParaRPr lang="en-US" altLang="en-US" dirty="0" smtClean="0"/>
          </a:p>
        </p:txBody>
      </p:sp>
      <p:sp>
        <p:nvSpPr>
          <p:cNvPr id="21507" name="Content Placeholder 2"/>
          <p:cNvSpPr>
            <a:spLocks noGrp="1"/>
          </p:cNvSpPr>
          <p:nvPr>
            <p:ph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Representative Delivery Orders</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No decrease in </a:t>
            </a:r>
            <a:r>
              <a:rPr lang="en-US" altLang="en-US" dirty="0" err="1" smtClean="0"/>
              <a:t>vBrochure</a:t>
            </a:r>
            <a:r>
              <a:rPr lang="en-US" altLang="en-US" dirty="0" smtClean="0"/>
              <a:t> usage</a:t>
            </a:r>
          </a:p>
          <a:p>
            <a:r>
              <a:rPr lang="en-US" altLang="en-US" dirty="0" smtClean="0"/>
              <a:t>Unclear if incremental or online Customers who do not like </a:t>
            </a:r>
            <a:r>
              <a:rPr lang="en-US" altLang="en-US" dirty="0" err="1" smtClean="0"/>
              <a:t>vBrochure</a:t>
            </a:r>
            <a:endParaRPr lang="en-US" altLang="en-US" dirty="0" smtClean="0"/>
          </a:p>
        </p:txBody>
      </p:sp>
      <p:sp>
        <p:nvSpPr>
          <p:cNvPr id="2" name="Oval 1"/>
          <p:cNvSpPr/>
          <p:nvPr/>
        </p:nvSpPr>
        <p:spPr>
          <a:xfrm>
            <a:off x="3061855" y="3976255"/>
            <a:ext cx="3782290" cy="21474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9807388" y="3999075"/>
            <a:ext cx="4145769" cy="21474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97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a:t>ANZ DCE Update</a:t>
            </a:r>
            <a:endParaRPr lang="en-US" altLang="en-US" dirty="0" smtClean="0"/>
          </a:p>
        </p:txBody>
      </p:sp>
      <p:sp>
        <p:nvSpPr>
          <p:cNvPr id="21507" name="Content Placeholder 2"/>
          <p:cNvSpPr>
            <a:spLocks noGrp="1"/>
          </p:cNvSpPr>
          <p:nvPr>
            <p:ph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Representative Delivery CSP</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Total Submitted Representative Orders @ 35K per campaign</a:t>
            </a:r>
          </a:p>
          <a:p>
            <a:r>
              <a:rPr lang="en-US" altLang="en-US" dirty="0" smtClean="0"/>
              <a:t>Actual Sales ~ 10% less due to deletions in GI3</a:t>
            </a:r>
          </a:p>
        </p:txBody>
      </p:sp>
      <p:graphicFrame>
        <p:nvGraphicFramePr>
          <p:cNvPr id="6" name="Chart 5"/>
          <p:cNvGraphicFramePr>
            <a:graphicFrameLocks/>
          </p:cNvGraphicFramePr>
          <p:nvPr>
            <p:extLst>
              <p:ext uri="{D42A27DB-BD31-4B8C-83A1-F6EECF244321}">
                <p14:modId xmlns:p14="http://schemas.microsoft.com/office/powerpoint/2010/main" val="2575527308"/>
              </p:ext>
            </p:extLst>
          </p:nvPr>
        </p:nvGraphicFramePr>
        <p:xfrm>
          <a:off x="701898" y="2936383"/>
          <a:ext cx="13336073" cy="45470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6767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a:t>ANZ DCE Update</a:t>
            </a:r>
            <a:endParaRPr lang="en-US" altLang="en-US" dirty="0" smtClean="0"/>
          </a:p>
        </p:txBody>
      </p:sp>
      <p:sp>
        <p:nvSpPr>
          <p:cNvPr id="21507" name="Content Placeholder 2"/>
          <p:cNvSpPr>
            <a:spLocks noGrp="1"/>
          </p:cNvSpPr>
          <p:nvPr>
            <p:ph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Order Count</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a:t>Direct </a:t>
            </a:r>
            <a:r>
              <a:rPr lang="en-US" altLang="en-US" dirty="0" smtClean="0"/>
              <a:t>Delivery orders 40% less than Representative Delivery</a:t>
            </a:r>
          </a:p>
          <a:p>
            <a:r>
              <a:rPr lang="en-US" altLang="en-US" dirty="0" smtClean="0"/>
              <a:t>Majority of Direct Deliver Representatives found on the Map (Soft Attach)</a:t>
            </a:r>
          </a:p>
        </p:txBody>
      </p:sp>
      <p:graphicFrame>
        <p:nvGraphicFramePr>
          <p:cNvPr id="6" name="Chart 5"/>
          <p:cNvGraphicFramePr>
            <a:graphicFrameLocks/>
          </p:cNvGraphicFramePr>
          <p:nvPr>
            <p:extLst>
              <p:ext uri="{D42A27DB-BD31-4B8C-83A1-F6EECF244321}">
                <p14:modId xmlns:p14="http://schemas.microsoft.com/office/powerpoint/2010/main" val="4168745954"/>
              </p:ext>
            </p:extLst>
          </p:nvPr>
        </p:nvGraphicFramePr>
        <p:xfrm>
          <a:off x="448235" y="3373225"/>
          <a:ext cx="13602616" cy="4110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651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p:txBody>
          <a:bodyPr/>
          <a:lstStyle/>
          <a:p>
            <a:r>
              <a:rPr lang="en-US" altLang="en-US" dirty="0"/>
              <a:t>ANZ DCE Update</a:t>
            </a:r>
            <a:endParaRPr lang="en-US" altLang="en-US" dirty="0" smtClean="0"/>
          </a:p>
        </p:txBody>
      </p:sp>
      <p:sp>
        <p:nvSpPr>
          <p:cNvPr id="23556" name="Text Placeholder 3"/>
          <p:cNvSpPr>
            <a:spLocks noGrp="1"/>
          </p:cNvSpPr>
          <p:nvPr>
            <p:ph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Direct Delivery CSP</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C13 spike correlated with high EDM activity</a:t>
            </a:r>
          </a:p>
        </p:txBody>
      </p:sp>
      <p:graphicFrame>
        <p:nvGraphicFramePr>
          <p:cNvPr id="5" name="Chart 4"/>
          <p:cNvGraphicFramePr>
            <a:graphicFrameLocks/>
          </p:cNvGraphicFramePr>
          <p:nvPr>
            <p:extLst>
              <p:ext uri="{D42A27DB-BD31-4B8C-83A1-F6EECF244321}">
                <p14:modId xmlns:p14="http://schemas.microsoft.com/office/powerpoint/2010/main" val="939958185"/>
              </p:ext>
            </p:extLst>
          </p:nvPr>
        </p:nvGraphicFramePr>
        <p:xfrm>
          <a:off x="566670" y="2743200"/>
          <a:ext cx="13509937" cy="4597758"/>
        </p:xfrm>
        <a:graphic>
          <a:graphicData uri="http://schemas.openxmlformats.org/drawingml/2006/chart">
            <c:chart xmlns:c="http://schemas.openxmlformats.org/drawingml/2006/chart" xmlns:r="http://schemas.openxmlformats.org/officeDocument/2006/relationships" r:id="rId2"/>
          </a:graphicData>
        </a:graphic>
      </p:graphicFrame>
      <p:sp>
        <p:nvSpPr>
          <p:cNvPr id="7" name="Oval 6"/>
          <p:cNvSpPr/>
          <p:nvPr/>
        </p:nvSpPr>
        <p:spPr>
          <a:xfrm>
            <a:off x="8453322" y="3559351"/>
            <a:ext cx="1476289" cy="858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455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p:txBody>
          <a:bodyPr/>
          <a:lstStyle/>
          <a:p>
            <a:r>
              <a:rPr lang="en-US" altLang="en-US" dirty="0"/>
              <a:t>ANZ DCE Update</a:t>
            </a:r>
            <a:endParaRPr lang="en-US" altLang="en-US" dirty="0" smtClean="0"/>
          </a:p>
        </p:txBody>
      </p:sp>
      <p:sp>
        <p:nvSpPr>
          <p:cNvPr id="23556" name="Text Placeholder 3"/>
          <p:cNvSpPr>
            <a:spLocks noGrp="1"/>
          </p:cNvSpPr>
          <p:nvPr>
            <p:ph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Average Order</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Direct Delivery average order ~175% higher than Representative Delivery</a:t>
            </a:r>
            <a:endParaRPr lang="en-US" altLang="en-US" dirty="0"/>
          </a:p>
          <a:p>
            <a:endParaRPr lang="en-US" altLang="en-US" dirty="0" smtClean="0"/>
          </a:p>
        </p:txBody>
      </p:sp>
      <p:graphicFrame>
        <p:nvGraphicFramePr>
          <p:cNvPr id="6" name="Chart 5"/>
          <p:cNvGraphicFramePr>
            <a:graphicFrameLocks/>
          </p:cNvGraphicFramePr>
          <p:nvPr>
            <p:extLst>
              <p:ext uri="{D42A27DB-BD31-4B8C-83A1-F6EECF244321}">
                <p14:modId xmlns:p14="http://schemas.microsoft.com/office/powerpoint/2010/main" val="273602433"/>
              </p:ext>
            </p:extLst>
          </p:nvPr>
        </p:nvGraphicFramePr>
        <p:xfrm>
          <a:off x="753548" y="2921122"/>
          <a:ext cx="13428618" cy="4458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87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p:txBody>
          <a:bodyPr/>
          <a:lstStyle/>
          <a:p>
            <a:r>
              <a:rPr lang="en-US" altLang="en-US" dirty="0"/>
              <a:t>ANZ DCE Update</a:t>
            </a:r>
            <a:endParaRPr lang="en-US" altLang="en-US" dirty="0" smtClean="0"/>
          </a:p>
        </p:txBody>
      </p:sp>
      <p:sp>
        <p:nvSpPr>
          <p:cNvPr id="23556" name="Text Placeholder 3"/>
          <p:cNvSpPr>
            <a:spLocks noGrp="1"/>
          </p:cNvSpPr>
          <p:nvPr>
            <p:ph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Direct Delivery Shipping</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We do have small orders but average delivery cost is $7 under plan of $9</a:t>
            </a:r>
            <a:endParaRPr lang="en-US" altLang="en-US" dirty="0"/>
          </a:p>
          <a:p>
            <a:endParaRPr lang="en-US" altLang="en-US" dirty="0" smtClean="0"/>
          </a:p>
        </p:txBody>
      </p:sp>
      <p:pic>
        <p:nvPicPr>
          <p:cNvPr id="6" name="Picture 5"/>
          <p:cNvPicPr>
            <a:picLocks noChangeAspect="1"/>
          </p:cNvPicPr>
          <p:nvPr/>
        </p:nvPicPr>
        <p:blipFill>
          <a:blip r:embed="rId2"/>
          <a:stretch>
            <a:fillRect/>
          </a:stretch>
        </p:blipFill>
        <p:spPr>
          <a:xfrm>
            <a:off x="448235" y="2790564"/>
            <a:ext cx="13700767" cy="4035239"/>
          </a:xfrm>
          <a:prstGeom prst="rect">
            <a:avLst/>
          </a:prstGeom>
        </p:spPr>
      </p:pic>
    </p:spTree>
    <p:extLst>
      <p:ext uri="{BB962C8B-B14F-4D97-AF65-F5344CB8AC3E}">
        <p14:creationId xmlns:p14="http://schemas.microsoft.com/office/powerpoint/2010/main" val="50221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en-US" dirty="0" smtClean="0"/>
              <a:t>ANZ DCE Update</a:t>
            </a:r>
          </a:p>
        </p:txBody>
      </p:sp>
      <p:sp>
        <p:nvSpPr>
          <p:cNvPr id="14339" name="Subtitle 2"/>
          <p:cNvSpPr>
            <a:spLocks noGrp="1"/>
          </p:cNvSpPr>
          <p:nvPr>
            <p:ph type="subTitle" idx="1"/>
          </p:nvPr>
        </p:nvSpPr>
        <p:spPr/>
        <p:txBody>
          <a:bodyPr/>
          <a:lstStyle/>
          <a:p>
            <a:r>
              <a:rPr lang="en-US" altLang="en-US" dirty="0" smtClean="0"/>
              <a:t>End</a:t>
            </a:r>
          </a:p>
        </p:txBody>
      </p:sp>
      <p:cxnSp>
        <p:nvCxnSpPr>
          <p:cNvPr id="4" name="Straight Connector 3"/>
          <p:cNvCxnSpPr/>
          <p:nvPr/>
        </p:nvCxnSpPr>
        <p:spPr>
          <a:xfrm>
            <a:off x="931863" y="5221288"/>
            <a:ext cx="6176603"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6" descr="C:\Users\AguibTon\Downloads\Husky Photos\5979925_Dessin__chien_Husky.jpg"/>
          <p:cNvPicPr>
            <a:picLocks noChangeAspect="1" noChangeArrowheads="1"/>
          </p:cNvPicPr>
          <p:nvPr/>
        </p:nvPicPr>
        <p:blipFill>
          <a:blip r:embed="rId2"/>
          <a:srcRect l="10914"/>
          <a:stretch>
            <a:fillRect/>
          </a:stretch>
        </p:blipFill>
        <p:spPr bwMode="auto">
          <a:xfrm>
            <a:off x="8281951" y="188913"/>
            <a:ext cx="6037143" cy="4548187"/>
          </a:xfrm>
          <a:prstGeom prst="rect">
            <a:avLst/>
          </a:prstGeom>
          <a:ln>
            <a:noFill/>
          </a:ln>
          <a:effectLst>
            <a:outerShdw blurRad="292100" dist="139700" dir="2700000" algn="tl" rotWithShape="0">
              <a:srgbClr val="333333">
                <a:alpha val="65000"/>
              </a:srgbClr>
            </a:outerShdw>
          </a:effectLst>
        </p:spPr>
      </p:pic>
      <p:sp>
        <p:nvSpPr>
          <p:cNvPr id="8" name="Title 1"/>
          <p:cNvSpPr txBox="1">
            <a:spLocks/>
          </p:cNvSpPr>
          <p:nvPr/>
        </p:nvSpPr>
        <p:spPr bwMode="auto">
          <a:xfrm>
            <a:off x="5826553" y="4737100"/>
            <a:ext cx="6988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ctr" defTabSz="652463" rtl="0" eaLnBrk="0" fontAlgn="base" hangingPunct="0">
              <a:lnSpc>
                <a:spcPts val="4000"/>
              </a:lnSpc>
              <a:spcBef>
                <a:spcPct val="0"/>
              </a:spcBef>
              <a:spcAft>
                <a:spcPct val="0"/>
              </a:spcAft>
              <a:defRPr lang="en-US" altLang="en-US" sz="4000" i="1" kern="1200">
                <a:solidFill>
                  <a:schemeClr val="accent1"/>
                </a:solidFill>
                <a:latin typeface="Times New Roman"/>
                <a:ea typeface="+mj-ea"/>
                <a:cs typeface="Times New Roman"/>
              </a:defRPr>
            </a:lvl1pPr>
            <a:lvl2pPr algn="l" defTabSz="652463" rtl="0" eaLnBrk="0" fontAlgn="base" hangingPunct="0">
              <a:lnSpc>
                <a:spcPts val="4000"/>
              </a:lnSpc>
              <a:spcBef>
                <a:spcPct val="0"/>
              </a:spcBef>
              <a:spcAft>
                <a:spcPct val="0"/>
              </a:spcAft>
              <a:defRPr sz="3600" i="1">
                <a:solidFill>
                  <a:schemeClr val="accent1"/>
                </a:solidFill>
                <a:latin typeface="Times New Roman" pitchFamily="18" charset="0"/>
                <a:cs typeface="Times New Roman" pitchFamily="18" charset="0"/>
              </a:defRPr>
            </a:lvl2pPr>
            <a:lvl3pPr algn="l" defTabSz="652463" rtl="0" eaLnBrk="0" fontAlgn="base" hangingPunct="0">
              <a:lnSpc>
                <a:spcPts val="4000"/>
              </a:lnSpc>
              <a:spcBef>
                <a:spcPct val="0"/>
              </a:spcBef>
              <a:spcAft>
                <a:spcPct val="0"/>
              </a:spcAft>
              <a:defRPr sz="3600" i="1">
                <a:solidFill>
                  <a:schemeClr val="accent1"/>
                </a:solidFill>
                <a:latin typeface="Times New Roman" pitchFamily="18" charset="0"/>
                <a:cs typeface="Times New Roman" pitchFamily="18" charset="0"/>
              </a:defRPr>
            </a:lvl3pPr>
            <a:lvl4pPr algn="l" defTabSz="652463" rtl="0" eaLnBrk="0" fontAlgn="base" hangingPunct="0">
              <a:lnSpc>
                <a:spcPts val="4000"/>
              </a:lnSpc>
              <a:spcBef>
                <a:spcPct val="0"/>
              </a:spcBef>
              <a:spcAft>
                <a:spcPct val="0"/>
              </a:spcAft>
              <a:defRPr sz="3600" i="1">
                <a:solidFill>
                  <a:schemeClr val="accent1"/>
                </a:solidFill>
                <a:latin typeface="Times New Roman" pitchFamily="18" charset="0"/>
                <a:cs typeface="Times New Roman" pitchFamily="18" charset="0"/>
              </a:defRPr>
            </a:lvl4pPr>
            <a:lvl5pPr algn="l" defTabSz="652463" rtl="0" eaLnBrk="0" fontAlgn="base" hangingPunct="0">
              <a:lnSpc>
                <a:spcPts val="4000"/>
              </a:lnSpc>
              <a:spcBef>
                <a:spcPct val="0"/>
              </a:spcBef>
              <a:spcAft>
                <a:spcPct val="0"/>
              </a:spcAft>
              <a:defRPr sz="3600" i="1">
                <a:solidFill>
                  <a:schemeClr val="accent1"/>
                </a:solidFill>
                <a:latin typeface="Times New Roman" pitchFamily="18" charset="0"/>
                <a:cs typeface="Times New Roman" pitchFamily="18" charset="0"/>
              </a:defRPr>
            </a:lvl5pPr>
            <a:lvl6pPr marL="457200" algn="l" defTabSz="652463" rtl="0" fontAlgn="base">
              <a:lnSpc>
                <a:spcPts val="4000"/>
              </a:lnSpc>
              <a:spcBef>
                <a:spcPct val="0"/>
              </a:spcBef>
              <a:spcAft>
                <a:spcPct val="0"/>
              </a:spcAft>
              <a:defRPr sz="3600" i="1">
                <a:solidFill>
                  <a:schemeClr val="accent1"/>
                </a:solidFill>
                <a:latin typeface="Times New Roman" pitchFamily="18" charset="0"/>
                <a:cs typeface="Times New Roman" pitchFamily="18" charset="0"/>
              </a:defRPr>
            </a:lvl6pPr>
            <a:lvl7pPr marL="914400" algn="l" defTabSz="652463" rtl="0" fontAlgn="base">
              <a:lnSpc>
                <a:spcPts val="4000"/>
              </a:lnSpc>
              <a:spcBef>
                <a:spcPct val="0"/>
              </a:spcBef>
              <a:spcAft>
                <a:spcPct val="0"/>
              </a:spcAft>
              <a:defRPr sz="3600" i="1">
                <a:solidFill>
                  <a:schemeClr val="accent1"/>
                </a:solidFill>
                <a:latin typeface="Times New Roman" pitchFamily="18" charset="0"/>
                <a:cs typeface="Times New Roman" pitchFamily="18" charset="0"/>
              </a:defRPr>
            </a:lvl7pPr>
            <a:lvl8pPr marL="1371600" algn="l" defTabSz="652463" rtl="0" fontAlgn="base">
              <a:lnSpc>
                <a:spcPts val="4000"/>
              </a:lnSpc>
              <a:spcBef>
                <a:spcPct val="0"/>
              </a:spcBef>
              <a:spcAft>
                <a:spcPct val="0"/>
              </a:spcAft>
              <a:defRPr sz="3600" i="1">
                <a:solidFill>
                  <a:schemeClr val="accent1"/>
                </a:solidFill>
                <a:latin typeface="Times New Roman" pitchFamily="18" charset="0"/>
                <a:cs typeface="Times New Roman" pitchFamily="18" charset="0"/>
              </a:defRPr>
            </a:lvl8pPr>
            <a:lvl9pPr marL="1828800" algn="l" defTabSz="652463" rtl="0" fontAlgn="base">
              <a:lnSpc>
                <a:spcPts val="4000"/>
              </a:lnSpc>
              <a:spcBef>
                <a:spcPct val="0"/>
              </a:spcBef>
              <a:spcAft>
                <a:spcPct val="0"/>
              </a:spcAft>
              <a:defRPr sz="3600" i="1">
                <a:solidFill>
                  <a:schemeClr val="accent1"/>
                </a:solidFill>
                <a:latin typeface="Times New Roman" pitchFamily="18" charset="0"/>
                <a:cs typeface="Times New Roman" pitchFamily="18" charset="0"/>
              </a:defRPr>
            </a:lvl9pPr>
          </a:lstStyle>
          <a:p>
            <a:r>
              <a:rPr lang="en-AU" dirty="0" smtClean="0"/>
              <a:t>Project Husky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smtClean="0"/>
              <a:t>Title Here Capitalize Each Word</a:t>
            </a:r>
          </a:p>
        </p:txBody>
      </p:sp>
      <p:sp>
        <p:nvSpPr>
          <p:cNvPr id="16388" name="Text Placeholder 36"/>
          <p:cNvSpPr>
            <a:spLocks noGrp="1"/>
          </p:cNvSpPr>
          <p:nvPr>
            <p:ph sz="half"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Agenda</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Why DCE Direct Delivery?</a:t>
            </a:r>
          </a:p>
          <a:p>
            <a:r>
              <a:rPr lang="en-US" altLang="en-US" dirty="0" smtClean="0"/>
              <a:t>Things to Consider</a:t>
            </a:r>
          </a:p>
          <a:p>
            <a:r>
              <a:rPr lang="en-US" altLang="en-US" dirty="0" smtClean="0"/>
              <a:t>ANZ Learnings</a:t>
            </a:r>
          </a:p>
          <a:p>
            <a:endParaRPr lang="en-US" altLang="en-US" dirty="0" smtClean="0"/>
          </a:p>
          <a:p>
            <a:r>
              <a:rPr lang="en-US" altLang="en-US" dirty="0" smtClean="0"/>
              <a:t>Preliminary </a:t>
            </a:r>
            <a:r>
              <a:rPr lang="en-US" altLang="en-US" dirty="0" smtClean="0"/>
              <a:t>Results</a:t>
            </a:r>
          </a:p>
        </p:txBody>
      </p:sp>
      <p:pic>
        <p:nvPicPr>
          <p:cNvPr id="10" name="Girl 10"/>
          <p:cNvPicPr>
            <a:picLocks/>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bwMode="ltGray">
          <a:xfrm>
            <a:off x="8412480" y="1499616"/>
            <a:ext cx="4638262" cy="5861539"/>
          </a:xfrm>
          <a:prstGeom prst="rect">
            <a:avLst/>
          </a:prstGeom>
          <a:noFill/>
          <a:ln w="28575">
            <a:solidFill>
              <a:schemeClr val="bg1">
                <a:lumMod val="95000"/>
              </a:schemeClr>
            </a:solidFill>
            <a:miter lim="800000"/>
            <a:headEnd/>
            <a:tailEnd/>
          </a:ln>
        </p:spPr>
      </p:pic>
      <p:sp>
        <p:nvSpPr>
          <p:cNvPr id="9" name="Left Arrow 8"/>
          <p:cNvSpPr/>
          <p:nvPr/>
        </p:nvSpPr>
        <p:spPr>
          <a:xfrm>
            <a:off x="6296910" y="4405053"/>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p:nvPicPr>
        <p:blipFill>
          <a:blip r:embed="rId5"/>
          <a:stretch>
            <a:fillRect/>
          </a:stretch>
        </p:blipFill>
        <p:spPr>
          <a:xfrm>
            <a:off x="1951619" y="5038635"/>
            <a:ext cx="4736457" cy="2561797"/>
          </a:xfrm>
          <a:prstGeom prst="rect">
            <a:avLst/>
          </a:prstGeom>
        </p:spPr>
      </p:pic>
    </p:spTree>
    <p:extLst>
      <p:ext uri="{BB962C8B-B14F-4D97-AF65-F5344CB8AC3E}">
        <p14:creationId xmlns:p14="http://schemas.microsoft.com/office/powerpoint/2010/main" val="539160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ctrTitle"/>
          </p:nvPr>
        </p:nvSpPr>
        <p:spPr/>
        <p:txBody>
          <a:bodyPr/>
          <a:lstStyle/>
          <a:p>
            <a:r>
              <a:rPr lang="en-US" altLang="en-US" dirty="0" smtClean="0"/>
              <a:t>ANZ DCE Update</a:t>
            </a:r>
          </a:p>
        </p:txBody>
      </p:sp>
      <p:sp>
        <p:nvSpPr>
          <p:cNvPr id="15364" name="Content Placeholder 10"/>
          <p:cNvSpPr>
            <a:spLocks noGrp="1"/>
          </p:cNvSpPr>
          <p:nvPr>
            <p:ph sz="half" idx="2"/>
          </p:nvPr>
        </p:nvSpPr>
        <p:spPr/>
        <p:txBody>
          <a:bodyPr/>
          <a:lstStyle/>
          <a:p>
            <a:r>
              <a:rPr lang="en-US" altLang="en-US" dirty="0" smtClean="0"/>
              <a:t>Why DCE?</a:t>
            </a:r>
          </a:p>
          <a:p>
            <a:endParaRPr lang="en-US" altLang="en-US" dirty="0" smtClean="0"/>
          </a:p>
        </p:txBody>
      </p:sp>
      <p:cxnSp>
        <p:nvCxnSpPr>
          <p:cNvPr id="12" name="Straight Connector 11"/>
          <p:cNvCxnSpPr/>
          <p:nvPr/>
        </p:nvCxnSpPr>
        <p:spPr>
          <a:xfrm>
            <a:off x="6526213" y="4259964"/>
            <a:ext cx="510654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bwMode="ltGray">
          <a:xfrm>
            <a:off x="2250219" y="1177541"/>
            <a:ext cx="4120419" cy="5435632"/>
            <a:chOff x="2477261" y="1328615"/>
            <a:chExt cx="3893377" cy="513612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ltGray">
            <a:xfrm>
              <a:off x="4882102" y="1874939"/>
              <a:ext cx="1488536" cy="2332335"/>
            </a:xfrm>
            <a:prstGeom prst="rect">
              <a:avLst/>
            </a:prstGeom>
            <a:noFill/>
            <a:ln w="28575">
              <a:solidFill>
                <a:schemeClr val="bg1">
                  <a:lumMod val="95000"/>
                </a:schemeClr>
              </a:solidFill>
              <a:miter lim="800000"/>
              <a:headEnd/>
              <a:tailEnd/>
            </a:ln>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2477261" y="1328615"/>
              <a:ext cx="2277895" cy="2878660"/>
            </a:xfrm>
            <a:prstGeom prst="rect">
              <a:avLst/>
            </a:prstGeom>
            <a:noFill/>
            <a:ln w="28575">
              <a:solidFill>
                <a:schemeClr val="bg1">
                  <a:lumMod val="95000"/>
                </a:schemeClr>
              </a:solidFill>
              <a:miter lim="800000"/>
              <a:headEnd/>
              <a:tailEnd/>
            </a:ln>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3888188" y="4309609"/>
              <a:ext cx="2482450" cy="2155126"/>
            </a:xfrm>
            <a:prstGeom prst="rect">
              <a:avLst/>
            </a:prstGeom>
            <a:noFill/>
            <a:ln w="28575">
              <a:solidFill>
                <a:schemeClr val="bg1">
                  <a:lumMod val="95000"/>
                </a:schemeClr>
              </a:solidFill>
              <a:miter lim="800000"/>
              <a:headEnd/>
              <a:tailEnd/>
            </a:ln>
          </p:spPr>
        </p:pic>
      </p:grpSp>
    </p:spTree>
    <p:extLst>
      <p:ext uri="{BB962C8B-B14F-4D97-AF65-F5344CB8AC3E}">
        <p14:creationId xmlns:p14="http://schemas.microsoft.com/office/powerpoint/2010/main" val="282414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smtClean="0"/>
              <a:t>ANZ DCE Update</a:t>
            </a:r>
          </a:p>
        </p:txBody>
      </p:sp>
      <p:sp>
        <p:nvSpPr>
          <p:cNvPr id="16388" name="Text Placeholder 36"/>
          <p:cNvSpPr>
            <a:spLocks noGrp="1"/>
          </p:cNvSpPr>
          <p:nvPr>
            <p:ph sz="half" idx="1"/>
          </p:nvPr>
        </p:nvSpPr>
        <p:spPr>
          <a:xfrm>
            <a:off x="447674" y="1326631"/>
            <a:ext cx="8848726" cy="6156845"/>
          </a:xfrm>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Why DCE Direct Delivery?</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New channel for Customers</a:t>
            </a:r>
          </a:p>
          <a:p>
            <a:r>
              <a:rPr lang="en-US" altLang="en-US" dirty="0" smtClean="0"/>
              <a:t>Keep Stranded Customers</a:t>
            </a:r>
          </a:p>
          <a:p>
            <a:r>
              <a:rPr lang="en-US" altLang="en-US" dirty="0" smtClean="0"/>
              <a:t>Attract Customers who do not want a Representative</a:t>
            </a:r>
          </a:p>
          <a:p>
            <a:r>
              <a:rPr lang="en-US" altLang="en-US" dirty="0" smtClean="0"/>
              <a:t>Upgraded experience over </a:t>
            </a:r>
            <a:r>
              <a:rPr lang="en-US" altLang="en-US" dirty="0" err="1" smtClean="0"/>
              <a:t>vBrochure</a:t>
            </a:r>
            <a:endParaRPr lang="en-US" altLang="en-US" dirty="0" smtClean="0"/>
          </a:p>
          <a:p>
            <a:r>
              <a:rPr lang="en-US" altLang="en-US" dirty="0" smtClean="0"/>
              <a:t>Potential to be CRM and ALM Replacement</a:t>
            </a:r>
          </a:p>
          <a:p>
            <a:r>
              <a:rPr lang="en-US" altLang="en-US" dirty="0" smtClean="0"/>
              <a:t>Modern fresh look</a:t>
            </a:r>
          </a:p>
          <a:p>
            <a:endParaRPr lang="en-US" altLang="en-US" dirty="0" smtClean="0"/>
          </a:p>
          <a:p>
            <a:endParaRPr lang="en-US" altLang="en-US" dirty="0" smtClean="0"/>
          </a:p>
        </p:txBody>
      </p:sp>
      <p:pic>
        <p:nvPicPr>
          <p:cNvPr id="6" name="Girl 10"/>
          <p:cNvPicPr>
            <a:picLocks/>
          </p:cNvPicPr>
          <p:nvPr/>
        </p:nvPicPr>
        <p:blipFill>
          <a:blip r:embed="rId3" cstate="screen">
            <a:extLst>
              <a:ext uri="{28A0092B-C50C-407E-A947-70E740481C1C}">
                <a14:useLocalDpi xmlns:a14="http://schemas.microsoft.com/office/drawing/2010/main"/>
              </a:ext>
            </a:extLst>
          </a:blip>
          <a:stretch>
            <a:fillRect/>
          </a:stretch>
        </p:blipFill>
        <p:spPr bwMode="ltGray">
          <a:xfrm>
            <a:off x="9544463" y="1474283"/>
            <a:ext cx="4638262" cy="5861539"/>
          </a:xfrm>
          <a:prstGeom prst="rect">
            <a:avLst/>
          </a:prstGeom>
          <a:noFill/>
          <a:ln w="28575">
            <a:solidFill>
              <a:schemeClr val="bg1">
                <a:lumMod val="95000"/>
              </a:schemeClr>
            </a:solidFill>
            <a:miter lim="800000"/>
            <a:headEnd/>
            <a:tailEnd/>
          </a:ln>
        </p:spPr>
      </p:pic>
      <p:pic>
        <p:nvPicPr>
          <p:cNvPr id="2" name="Picture 1"/>
          <p:cNvPicPr>
            <a:picLocks noChangeAspect="1"/>
          </p:cNvPicPr>
          <p:nvPr/>
        </p:nvPicPr>
        <p:blipFill>
          <a:blip r:embed="rId4"/>
          <a:stretch>
            <a:fillRect/>
          </a:stretch>
        </p:blipFill>
        <p:spPr>
          <a:xfrm>
            <a:off x="4526280" y="5013345"/>
            <a:ext cx="4737079" cy="2322477"/>
          </a:xfrm>
          <a:prstGeom prst="rect">
            <a:avLst/>
          </a:prstGeom>
        </p:spPr>
      </p:pic>
    </p:spTree>
    <p:extLst>
      <p:ext uri="{BB962C8B-B14F-4D97-AF65-F5344CB8AC3E}">
        <p14:creationId xmlns:p14="http://schemas.microsoft.com/office/powerpoint/2010/main" val="204948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ctrTitle"/>
          </p:nvPr>
        </p:nvSpPr>
        <p:spPr/>
        <p:txBody>
          <a:bodyPr/>
          <a:lstStyle/>
          <a:p>
            <a:r>
              <a:rPr lang="en-US" altLang="en-US" dirty="0" smtClean="0"/>
              <a:t>ANZ DCE Update</a:t>
            </a:r>
          </a:p>
        </p:txBody>
      </p:sp>
      <p:sp>
        <p:nvSpPr>
          <p:cNvPr id="15364" name="Content Placeholder 10"/>
          <p:cNvSpPr>
            <a:spLocks noGrp="1"/>
          </p:cNvSpPr>
          <p:nvPr>
            <p:ph sz="half" idx="2"/>
          </p:nvPr>
        </p:nvSpPr>
        <p:spPr/>
        <p:txBody>
          <a:bodyPr/>
          <a:lstStyle/>
          <a:p>
            <a:r>
              <a:rPr lang="en-US" altLang="en-US" dirty="0" smtClean="0"/>
              <a:t>Things to Consider</a:t>
            </a:r>
          </a:p>
          <a:p>
            <a:endParaRPr lang="en-US" altLang="en-US" dirty="0" smtClean="0"/>
          </a:p>
        </p:txBody>
      </p:sp>
      <p:cxnSp>
        <p:nvCxnSpPr>
          <p:cNvPr id="12" name="Straight Connector 11"/>
          <p:cNvCxnSpPr/>
          <p:nvPr/>
        </p:nvCxnSpPr>
        <p:spPr>
          <a:xfrm>
            <a:off x="6526213" y="4259964"/>
            <a:ext cx="510654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bwMode="ltGray">
          <a:xfrm>
            <a:off x="2250219" y="1177541"/>
            <a:ext cx="4120419" cy="5435632"/>
            <a:chOff x="2477261" y="1328615"/>
            <a:chExt cx="3893377" cy="513612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ltGray">
            <a:xfrm>
              <a:off x="4882102" y="1874939"/>
              <a:ext cx="1488536" cy="2332335"/>
            </a:xfrm>
            <a:prstGeom prst="rect">
              <a:avLst/>
            </a:prstGeom>
            <a:noFill/>
            <a:ln w="28575">
              <a:solidFill>
                <a:schemeClr val="bg1">
                  <a:lumMod val="95000"/>
                </a:schemeClr>
              </a:solidFill>
              <a:miter lim="800000"/>
              <a:headEnd/>
              <a:tailEnd/>
            </a:ln>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2477261" y="1328615"/>
              <a:ext cx="2277895" cy="2878660"/>
            </a:xfrm>
            <a:prstGeom prst="rect">
              <a:avLst/>
            </a:prstGeom>
            <a:noFill/>
            <a:ln w="28575">
              <a:solidFill>
                <a:schemeClr val="bg1">
                  <a:lumMod val="95000"/>
                </a:schemeClr>
              </a:solidFill>
              <a:miter lim="800000"/>
              <a:headEnd/>
              <a:tailEnd/>
            </a:ln>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3888188" y="4309609"/>
              <a:ext cx="2482450" cy="2155126"/>
            </a:xfrm>
            <a:prstGeom prst="rect">
              <a:avLst/>
            </a:prstGeom>
            <a:noFill/>
            <a:ln w="28575">
              <a:solidFill>
                <a:schemeClr val="bg1">
                  <a:lumMod val="95000"/>
                </a:schemeClr>
              </a:solidFill>
              <a:miter lim="800000"/>
              <a:headEnd/>
              <a:tailEnd/>
            </a:ln>
          </p:spPr>
        </p:pic>
      </p:grpSp>
    </p:spTree>
    <p:extLst>
      <p:ext uri="{BB962C8B-B14F-4D97-AF65-F5344CB8AC3E}">
        <p14:creationId xmlns:p14="http://schemas.microsoft.com/office/powerpoint/2010/main" val="91731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smtClean="0"/>
              <a:t>ANZ DCE Update</a:t>
            </a:r>
          </a:p>
        </p:txBody>
      </p:sp>
      <p:sp>
        <p:nvSpPr>
          <p:cNvPr id="16388" name="Text Placeholder 36"/>
          <p:cNvSpPr>
            <a:spLocks noGrp="1"/>
          </p:cNvSpPr>
          <p:nvPr>
            <p:ph sz="half"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Things to Consider</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Customer CRM</a:t>
            </a:r>
          </a:p>
          <a:p>
            <a:r>
              <a:rPr lang="en-US" altLang="en-US" dirty="0" smtClean="0"/>
              <a:t>Fulfillment System</a:t>
            </a:r>
          </a:p>
          <a:p>
            <a:r>
              <a:rPr lang="en-US" altLang="en-US" dirty="0" smtClean="0"/>
              <a:t>Compensation Model</a:t>
            </a:r>
          </a:p>
          <a:p>
            <a:r>
              <a:rPr lang="en-US" altLang="en-US" dirty="0" smtClean="0"/>
              <a:t>Products/Promotions</a:t>
            </a:r>
          </a:p>
          <a:p>
            <a:r>
              <a:rPr lang="en-US" altLang="en-US" dirty="0" smtClean="0"/>
              <a:t>Financial (Charging/Refunding)</a:t>
            </a:r>
          </a:p>
        </p:txBody>
      </p:sp>
      <p:sp>
        <p:nvSpPr>
          <p:cNvPr id="2" name="Left Arrow 1"/>
          <p:cNvSpPr/>
          <p:nvPr/>
        </p:nvSpPr>
        <p:spPr>
          <a:xfrm>
            <a:off x="6190230" y="3924519"/>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Left Arrow 6"/>
          <p:cNvSpPr/>
          <p:nvPr/>
        </p:nvSpPr>
        <p:spPr>
          <a:xfrm>
            <a:off x="6190230" y="2707160"/>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Left Arrow 7"/>
          <p:cNvSpPr/>
          <p:nvPr/>
        </p:nvSpPr>
        <p:spPr>
          <a:xfrm>
            <a:off x="6190230" y="3278439"/>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Left Arrow 8"/>
          <p:cNvSpPr/>
          <p:nvPr/>
        </p:nvSpPr>
        <p:spPr>
          <a:xfrm>
            <a:off x="6190230" y="2065585"/>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Left Arrow 9"/>
          <p:cNvSpPr/>
          <p:nvPr/>
        </p:nvSpPr>
        <p:spPr>
          <a:xfrm>
            <a:off x="6190230" y="4526329"/>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Gold 2"/>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ltGray">
          <a:xfrm>
            <a:off x="9547225" y="1500014"/>
            <a:ext cx="4635500" cy="5858049"/>
          </a:xfrm>
          <a:prstGeom prst="rect">
            <a:avLst/>
          </a:prstGeom>
          <a:noFill/>
          <a:ln w="28575">
            <a:solidFill>
              <a:schemeClr val="bg1">
                <a:lumMod val="95000"/>
              </a:schemeClr>
            </a:solidFill>
            <a:miter lim="800000"/>
            <a:headEnd/>
            <a:tailEnd/>
          </a:ln>
        </p:spPr>
      </p:pic>
    </p:spTree>
    <p:extLst>
      <p:ext uri="{BB962C8B-B14F-4D97-AF65-F5344CB8AC3E}">
        <p14:creationId xmlns:p14="http://schemas.microsoft.com/office/powerpoint/2010/main" val="404333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38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388">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388">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0" animBg="1"/>
      <p:bldP spid="9" grpId="1"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altLang="en-US" dirty="0" smtClean="0"/>
              <a:t>ANZ DCE Update</a:t>
            </a:r>
          </a:p>
        </p:txBody>
      </p:sp>
      <p:sp>
        <p:nvSpPr>
          <p:cNvPr id="16388" name="Text Placeholder 36"/>
          <p:cNvSpPr>
            <a:spLocks noGrp="1"/>
          </p:cNvSpPr>
          <p:nvPr>
            <p:ph sz="half" idx="1"/>
          </p:nvPr>
        </p:nvSpPr>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Things to Consider</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Customer CRM</a:t>
            </a:r>
          </a:p>
          <a:p>
            <a:r>
              <a:rPr lang="en-US" altLang="en-US" dirty="0" smtClean="0"/>
              <a:t>Fulfillment System</a:t>
            </a:r>
          </a:p>
          <a:p>
            <a:r>
              <a:rPr lang="en-US" altLang="en-US" dirty="0" smtClean="0"/>
              <a:t>Compensation Model</a:t>
            </a:r>
          </a:p>
          <a:p>
            <a:r>
              <a:rPr lang="en-US" altLang="en-US" dirty="0" smtClean="0"/>
              <a:t>Products/Promotions</a:t>
            </a:r>
          </a:p>
          <a:p>
            <a:r>
              <a:rPr lang="en-US" altLang="en-US" dirty="0" smtClean="0"/>
              <a:t>Financial (Charging/Refunding)</a:t>
            </a:r>
          </a:p>
          <a:p>
            <a:r>
              <a:rPr lang="en-US" altLang="en-US" dirty="0" smtClean="0"/>
              <a:t>Cloud Hosting</a:t>
            </a:r>
          </a:p>
        </p:txBody>
      </p:sp>
      <p:pic>
        <p:nvPicPr>
          <p:cNvPr id="11" name="Gold 2"/>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ltGray">
          <a:xfrm>
            <a:off x="9547225" y="1500014"/>
            <a:ext cx="4635500" cy="5858049"/>
          </a:xfrm>
          <a:prstGeom prst="rect">
            <a:avLst/>
          </a:prstGeom>
          <a:noFill/>
          <a:ln w="28575">
            <a:solidFill>
              <a:schemeClr val="bg1">
                <a:lumMod val="95000"/>
              </a:schemeClr>
            </a:solidFill>
            <a:miter lim="800000"/>
            <a:headEnd/>
            <a:tailEnd/>
          </a:ln>
        </p:spPr>
      </p:pic>
      <p:sp>
        <p:nvSpPr>
          <p:cNvPr id="12" name="Left Arrow 11"/>
          <p:cNvSpPr/>
          <p:nvPr/>
        </p:nvSpPr>
        <p:spPr>
          <a:xfrm>
            <a:off x="6190230" y="5187431"/>
            <a:ext cx="1777042" cy="4313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69131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Lipstick"/>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ltGray">
          <a:xfrm>
            <a:off x="8412480" y="1499616"/>
            <a:ext cx="4630980" cy="5861539"/>
          </a:xfrm>
          <a:prstGeom prst="rect">
            <a:avLst/>
          </a:prstGeom>
          <a:noFill/>
          <a:ln w="28575">
            <a:solidFill>
              <a:schemeClr val="bg1">
                <a:lumMod val="95000"/>
              </a:schemeClr>
            </a:solidFill>
            <a:miter lim="800000"/>
            <a:headEnd/>
            <a:tailEnd/>
          </a:ln>
        </p:spPr>
      </p:pic>
      <p:sp>
        <p:nvSpPr>
          <p:cNvPr id="16387" name="Title 1"/>
          <p:cNvSpPr>
            <a:spLocks noGrp="1"/>
          </p:cNvSpPr>
          <p:nvPr>
            <p:ph type="title"/>
          </p:nvPr>
        </p:nvSpPr>
        <p:spPr/>
        <p:txBody>
          <a:bodyPr/>
          <a:lstStyle/>
          <a:p>
            <a:r>
              <a:rPr lang="en-US" altLang="en-US" dirty="0" smtClean="0"/>
              <a:t>Things to Consider</a:t>
            </a:r>
          </a:p>
        </p:txBody>
      </p:sp>
      <p:sp>
        <p:nvSpPr>
          <p:cNvPr id="16388" name="Text Placeholder 36"/>
          <p:cNvSpPr>
            <a:spLocks noGrp="1"/>
          </p:cNvSpPr>
          <p:nvPr>
            <p:ph sz="half" idx="1"/>
          </p:nvPr>
        </p:nvSpPr>
        <p:spPr>
          <a:xfrm>
            <a:off x="447674" y="1326631"/>
            <a:ext cx="10692766" cy="6156845"/>
          </a:xfrm>
        </p:spPr>
        <p:txBody>
          <a:bodyPr/>
          <a:lstStyle/>
          <a:p>
            <a:pPr marL="0" indent="0">
              <a:buNone/>
            </a:pPr>
            <a:r>
              <a:rPr lang="en-US" altLang="en-US" sz="3200" i="1" dirty="0" smtClean="0">
                <a:solidFill>
                  <a:schemeClr val="accent1"/>
                </a:solidFill>
                <a:latin typeface="Times New Roman" panose="02020603050405020304" pitchFamily="18" charset="0"/>
                <a:cs typeface="Times New Roman" panose="02020603050405020304" pitchFamily="18" charset="0"/>
              </a:rPr>
              <a:t>Customer CRM</a:t>
            </a:r>
            <a:endParaRPr lang="en-US" altLang="en-US" sz="3200" i="1" dirty="0">
              <a:solidFill>
                <a:schemeClr val="accent1"/>
              </a:solidFill>
              <a:latin typeface="Times New Roman" panose="02020603050405020304" pitchFamily="18" charset="0"/>
              <a:cs typeface="Times New Roman" panose="02020603050405020304" pitchFamily="18" charset="0"/>
            </a:endParaRPr>
          </a:p>
          <a:p>
            <a:r>
              <a:rPr lang="en-US" altLang="en-US" dirty="0" smtClean="0"/>
              <a:t>Your existing system may not support Customer </a:t>
            </a:r>
          </a:p>
          <a:p>
            <a:pPr marL="0" indent="0">
              <a:buNone/>
            </a:pPr>
            <a:r>
              <a:rPr lang="en-US" altLang="en-US" dirty="0" smtClean="0"/>
              <a:t>data</a:t>
            </a:r>
          </a:p>
          <a:p>
            <a:r>
              <a:rPr lang="en-US" altLang="en-US" dirty="0" smtClean="0"/>
              <a:t>Australia created a new CRM using SFDC</a:t>
            </a:r>
          </a:p>
          <a:p>
            <a:r>
              <a:rPr lang="en-US" altLang="en-US" dirty="0" smtClean="0"/>
              <a:t>Includes Customer facing refunds forms</a:t>
            </a:r>
          </a:p>
          <a:p>
            <a:r>
              <a:rPr lang="en-US" altLang="en-US" dirty="0" smtClean="0"/>
              <a:t>Case management on any issue</a:t>
            </a:r>
          </a:p>
          <a:p>
            <a:r>
              <a:rPr lang="en-US" altLang="en-US" dirty="0" smtClean="0"/>
              <a:t>Payment gateway integration for</a:t>
            </a:r>
          </a:p>
          <a:p>
            <a:pPr marL="0" indent="0">
              <a:buNone/>
            </a:pPr>
            <a:r>
              <a:rPr lang="en-US" altLang="en-US" dirty="0" smtClean="0"/>
              <a:t>refunds</a:t>
            </a:r>
          </a:p>
          <a:p>
            <a:r>
              <a:rPr lang="en-US" altLang="en-US" dirty="0" smtClean="0"/>
              <a:t>Could be integrated into other </a:t>
            </a:r>
          </a:p>
          <a:p>
            <a:pPr marL="0" indent="0">
              <a:buNone/>
            </a:pPr>
            <a:r>
              <a:rPr lang="en-US" altLang="en-US" dirty="0" smtClean="0"/>
              <a:t>markets</a:t>
            </a:r>
          </a:p>
          <a:p>
            <a:r>
              <a:rPr lang="en-US" altLang="en-US" dirty="0" smtClean="0"/>
              <a:t>SFDC experience extremely positive</a:t>
            </a:r>
          </a:p>
        </p:txBody>
      </p:sp>
      <p:pic>
        <p:nvPicPr>
          <p:cNvPr id="3076" name="SFDC Logo" descr="http://www.trackur.com/wp-content/uploads/2011/01/salesforce_logo-300x23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882" y="3262336"/>
            <a:ext cx="5537995" cy="43380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CaseDetail" descr="image00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542440" y="3530742"/>
            <a:ext cx="6965633" cy="389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ustReplaceForm"/>
          <p:cNvPicPr>
            <a:picLocks noChangeAspect="1"/>
          </p:cNvPicPr>
          <p:nvPr/>
        </p:nvPicPr>
        <p:blipFill>
          <a:blip r:embed="rId7"/>
          <a:stretch>
            <a:fillRect/>
          </a:stretch>
        </p:blipFill>
        <p:spPr>
          <a:xfrm>
            <a:off x="6936496" y="4284475"/>
            <a:ext cx="7571577" cy="3076680"/>
          </a:xfrm>
          <a:prstGeom prst="rect">
            <a:avLst/>
          </a:prstGeom>
        </p:spPr>
      </p:pic>
      <p:pic>
        <p:nvPicPr>
          <p:cNvPr id="5" name="RefundCaseLi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6496" y="4393408"/>
            <a:ext cx="7571577" cy="296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CaseList" descr="image001"/>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332133" y="3680682"/>
            <a:ext cx="6850592" cy="385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ArxxusLogo" descr="http://www.shoeboxcreative.com/wp-content/uploads/2012/12/01_Arxxus_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81022" y="2466470"/>
            <a:ext cx="6827051" cy="424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38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8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07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388">
                                            <p:txEl>
                                              <p:pRg st="5" end="5"/>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0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388">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8">
                                            <p:txEl>
                                              <p:pRg st="7" end="7"/>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07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388">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388">
                                            <p:txEl>
                                              <p:pRg st="9" end="9"/>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307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388">
                                            <p:txEl>
                                              <p:pRg st="10" end="10"/>
                                            </p:txEl>
                                          </p:spTgt>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3078"/>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ICTUREPATH" val="CORP TEMP PNGS"/>
</p:tagLst>
</file>

<file path=ppt/tags/tag10.xml><?xml version="1.0" encoding="utf-8"?>
<p:tagLst xmlns:a="http://schemas.openxmlformats.org/drawingml/2006/main" xmlns:r="http://schemas.openxmlformats.org/officeDocument/2006/relationships" xmlns:p="http://schemas.openxmlformats.org/presentationml/2006/main">
  <p:tag name="PICTUREPATH" val="..\CORP TEMP PNGS\GIRL 12.PNG"/>
  <p:tag name="PXPSDI_PNGPATH" val="..\CORP TEMP PNGS\"/>
  <p:tag name="PXPSDI_PNGFILENAME" val="GIRL 12.PNG"/>
  <p:tag name="PXPSDI_LAYERNAME" val="Girl 12"/>
  <p:tag name="PXPSDI_PSDPATH" val="..\"/>
  <p:tag name="PXPSDI_PSDFILENAME" val="New Pics for 2014 Corp Temp.PSD"/>
  <p:tag name="PSDSOURCE" val="C:\Users\DonRodger\Desktop\"/>
  <p:tag name="PSDSOURCELAYER" val="Girl 12"/>
</p:tagLst>
</file>

<file path=ppt/tags/tag11.xml><?xml version="1.0" encoding="utf-8"?>
<p:tagLst xmlns:a="http://schemas.openxmlformats.org/drawingml/2006/main" xmlns:r="http://schemas.openxmlformats.org/officeDocument/2006/relationships" xmlns:p="http://schemas.openxmlformats.org/presentationml/2006/main">
  <p:tag name="PICTUREPATH" val="..\CORP TEMP PNGS\LIPSTICK 4.PNG"/>
  <p:tag name="PXPSDI_PNGPATH" val="..\CORP TEMP PNGS\"/>
  <p:tag name="PXPSDI_PNGFILENAME" val="LIPSTICK 4.PNG"/>
  <p:tag name="PXPSDI_LAYERNAME" val="Lipstick 4"/>
  <p:tag name="PXPSDI_PSDPATH" val="..\"/>
  <p:tag name="PXPSDI_PSDFILENAME" val="New Pics for 2014 Corp Temp.PSD"/>
  <p:tag name="PSDSOURCE" val="C:\Users\DonRodger\Desktop\"/>
  <p:tag name="PSDSOURCELAYER" val="Lipstick 4"/>
</p:tagLst>
</file>

<file path=ppt/tags/tag12.xml><?xml version="1.0" encoding="utf-8"?>
<p:tagLst xmlns:a="http://schemas.openxmlformats.org/drawingml/2006/main" xmlns:r="http://schemas.openxmlformats.org/officeDocument/2006/relationships" xmlns:p="http://schemas.openxmlformats.org/presentationml/2006/main">
  <p:tag name="PICTUREPATH" val="..\CORP TEMP PNGS\GIRL 15.PNG"/>
  <p:tag name="PXPSDI_PNGPATH" val="..\CORP TEMP PNGS\"/>
  <p:tag name="PXPSDI_PNGFILENAME" val="GIRL 15.PNG"/>
  <p:tag name="PXPSDI_LAYERNAME" val="Girl 15"/>
  <p:tag name="PXPSDI_PSDPATH" val="..\"/>
  <p:tag name="PXPSDI_PSDFILENAME" val="New Pics for 2014 Corp Temp.PSD"/>
  <p:tag name="PSDSOURCE" val="C:\Users\DonRodger\Desktop\"/>
  <p:tag name="PSDSOURCELAYER" val="Girl 15"/>
</p:tagLst>
</file>

<file path=ppt/tags/tag2.xml><?xml version="1.0" encoding="utf-8"?>
<p:tagLst xmlns:a="http://schemas.openxmlformats.org/drawingml/2006/main" xmlns:r="http://schemas.openxmlformats.org/officeDocument/2006/relationships" xmlns:p="http://schemas.openxmlformats.org/presentationml/2006/main">
  <p:tag name="PICTUREPATH" val="CORPORATE TEMP PNGS\CORPOATE LOGO BLK.PNG"/>
  <p:tag name="PSDSOURCE" val="F:\ Portfolio\_AVON\New Corporate Guidelines\From Judy\"/>
  <p:tag name="PSDSOURCELAYER" val="Corpoate Logo Blk"/>
</p:tagLst>
</file>

<file path=ppt/tags/tag3.xml><?xml version="1.0" encoding="utf-8"?>
<p:tagLst xmlns:a="http://schemas.openxmlformats.org/drawingml/2006/main" xmlns:r="http://schemas.openxmlformats.org/officeDocument/2006/relationships" xmlns:p="http://schemas.openxmlformats.org/presentationml/2006/main">
  <p:tag name="PICTUREPATH" val="..\CORP TEMP PNGS\GIRL 10.PNG"/>
  <p:tag name="PXPSDI_PNGPATH" val="..\CORP TEMP PNGS\"/>
  <p:tag name="PXPSDI_PNGFILENAME" val="GIRL 10.PNG"/>
  <p:tag name="PXPSDI_LAYERNAME" val="Girl 10"/>
  <p:tag name="PXPSDI_PSDPATH" val="..\"/>
  <p:tag name="PXPSDI_PSDFILENAME" val="New Pics for 2014 Corp Temp.PSD"/>
  <p:tag name="PSDSOURCE" val="C:\Users\DonRodger\Desktop\"/>
  <p:tag name="PSDSOURCELAYER" val="Girl 10"/>
</p:tagLst>
</file>

<file path=ppt/tags/tag4.xml><?xml version="1.0" encoding="utf-8"?>
<p:tagLst xmlns:a="http://schemas.openxmlformats.org/drawingml/2006/main" xmlns:r="http://schemas.openxmlformats.org/officeDocument/2006/relationships" xmlns:p="http://schemas.openxmlformats.org/presentationml/2006/main">
  <p:tag name="PICTUREPATH" val="..\CORP TEMP PNGS\GIRL 10.PNG"/>
  <p:tag name="PXPSDI_PNGPATH" val="..\CORP TEMP PNGS\"/>
  <p:tag name="PXPSDI_PNGFILENAME" val="GIRL 10.PNG"/>
  <p:tag name="PXPSDI_LAYERNAME" val="Girl 10"/>
  <p:tag name="PXPSDI_PSDPATH" val="..\"/>
  <p:tag name="PXPSDI_PSDFILENAME" val="New Pics for 2014 Corp Temp.PSD"/>
  <p:tag name="PSDSOURCE" val="C:\Users\DonRodger\Desktop\"/>
  <p:tag name="PSDSOURCELAYER" val="Girl 10"/>
</p:tagLst>
</file>

<file path=ppt/tags/tag5.xml><?xml version="1.0" encoding="utf-8"?>
<p:tagLst xmlns:a="http://schemas.openxmlformats.org/drawingml/2006/main" xmlns:r="http://schemas.openxmlformats.org/officeDocument/2006/relationships" xmlns:p="http://schemas.openxmlformats.org/presentationml/2006/main">
  <p:tag name="PICTUREPATH" val="..\CORP TEMP PNGS\GOLD 2.PNG"/>
  <p:tag name="PXPSDI_PNGPATH" val="..\CORP TEMP PNGS\"/>
  <p:tag name="PXPSDI_PNGFILENAME" val="GOLD 2.PNG"/>
  <p:tag name="PXPSDI_LAYERNAME" val="Gold 2"/>
  <p:tag name="PXPSDI_PSDPATH" val="..\"/>
  <p:tag name="PXPSDI_PSDFILENAME" val="New Pics for 2014 Corp Temp.PSD"/>
  <p:tag name="PSDSOURCE" val="C:\Users\DonRodger\Desktop\"/>
  <p:tag name="PSDSOURCELAYER" val="Gold 2"/>
</p:tagLst>
</file>

<file path=ppt/tags/tag6.xml><?xml version="1.0" encoding="utf-8"?>
<p:tagLst xmlns:a="http://schemas.openxmlformats.org/drawingml/2006/main" xmlns:r="http://schemas.openxmlformats.org/officeDocument/2006/relationships" xmlns:p="http://schemas.openxmlformats.org/presentationml/2006/main">
  <p:tag name="PICTUREPATH" val="..\CORP TEMP PNGS\GOLD 2.PNG"/>
  <p:tag name="PXPSDI_PNGPATH" val="..\CORP TEMP PNGS\"/>
  <p:tag name="PXPSDI_PNGFILENAME" val="GOLD 2.PNG"/>
  <p:tag name="PXPSDI_LAYERNAME" val="Gold 2"/>
  <p:tag name="PXPSDI_PSDPATH" val="..\"/>
  <p:tag name="PXPSDI_PSDFILENAME" val="New Pics for 2014 Corp Temp.PSD"/>
  <p:tag name="PSDSOURCE" val="C:\Users\DonRodger\Desktop\"/>
  <p:tag name="PSDSOURCELAYER" val="Gold 2"/>
</p:tagLst>
</file>

<file path=ppt/tags/tag7.xml><?xml version="1.0" encoding="utf-8"?>
<p:tagLst xmlns:a="http://schemas.openxmlformats.org/drawingml/2006/main" xmlns:r="http://schemas.openxmlformats.org/officeDocument/2006/relationships" xmlns:p="http://schemas.openxmlformats.org/presentationml/2006/main">
  <p:tag name="PICTUREPATH" val="..\CORP TEMP PNGS\LIPSTICK 4.PNG"/>
  <p:tag name="PXPSDI_PNGPATH" val="..\CORP TEMP PNGS\"/>
  <p:tag name="PXPSDI_PNGFILENAME" val="LIPSTICK 4.PNG"/>
  <p:tag name="PXPSDI_LAYERNAME" val="Lipstick 4"/>
  <p:tag name="PXPSDI_PSDPATH" val="..\"/>
  <p:tag name="PXPSDI_PSDFILENAME" val="New Pics for 2014 Corp Temp.PSD"/>
  <p:tag name="PSDSOURCE" val="C:\Users\DonRodger\Desktop\"/>
  <p:tag name="PSDSOURCELAYER" val="Lipstick 4"/>
</p:tagLst>
</file>

<file path=ppt/tags/tag8.xml><?xml version="1.0" encoding="utf-8"?>
<p:tagLst xmlns:a="http://schemas.openxmlformats.org/drawingml/2006/main" xmlns:r="http://schemas.openxmlformats.org/officeDocument/2006/relationships" xmlns:p="http://schemas.openxmlformats.org/presentationml/2006/main">
  <p:tag name="PICTUREPATH" val="..\CORP TEMP PNGS\COMPACTS 8.PNG"/>
  <p:tag name="PXPSDI_PNGPATH" val="..\CORP TEMP PNGS\"/>
  <p:tag name="PXPSDI_PNGFILENAME" val="COMPACTS 8.PNG"/>
  <p:tag name="PXPSDI_LAYERNAME" val="Compacts 8"/>
  <p:tag name="PXPSDI_PSDPATH" val="..\"/>
  <p:tag name="PXPSDI_PSDFILENAME" val="New Pics for 2014 Corp Temp.PSD"/>
  <p:tag name="PSDSOURCE" val="C:\Users\DonRodger\Desktop\"/>
  <p:tag name="PSDSOURCELAYER" val="Compacts 8"/>
</p:tagLst>
</file>

<file path=ppt/tags/tag9.xml><?xml version="1.0" encoding="utf-8"?>
<p:tagLst xmlns:a="http://schemas.openxmlformats.org/drawingml/2006/main" xmlns:r="http://schemas.openxmlformats.org/officeDocument/2006/relationships" xmlns:p="http://schemas.openxmlformats.org/presentationml/2006/main">
  <p:tag name="PICTUREPATH" val="..\CORP TEMP PNGS\GIRL 12.PNG"/>
  <p:tag name="PXPSDI_PNGPATH" val="..\CORP TEMP PNGS\"/>
  <p:tag name="PXPSDI_PNGFILENAME" val="GIRL 12.PNG"/>
  <p:tag name="PXPSDI_LAYERNAME" val="Girl 12"/>
  <p:tag name="PXPSDI_PSDPATH" val="..\"/>
  <p:tag name="PXPSDI_PSDFILENAME" val="New Pics for 2014 Corp Temp.PSD"/>
  <p:tag name="PSDSOURCE" val="C:\Users\DonRodger\Desktop\"/>
  <p:tag name="PSDSOURCELAYER" val="Girl 12"/>
</p:tagLst>
</file>

<file path=ppt/theme/theme1.xml><?xml version="1.0" encoding="utf-8"?>
<a:theme xmlns:a="http://schemas.openxmlformats.org/drawingml/2006/main" name="Custom Design">
  <a:themeElements>
    <a:clrScheme name="2014 Avon Corp Temp Colors">
      <a:dk1>
        <a:srgbClr val="000000"/>
      </a:dk1>
      <a:lt1>
        <a:sysClr val="window" lastClr="FFFFFF"/>
      </a:lt1>
      <a:dk2>
        <a:srgbClr val="000000"/>
      </a:dk2>
      <a:lt2>
        <a:srgbClr val="FFFFFF"/>
      </a:lt2>
      <a:accent1>
        <a:srgbClr val="EC008C"/>
      </a:accent1>
      <a:accent2>
        <a:srgbClr val="7F7F7F"/>
      </a:accent2>
      <a:accent3>
        <a:srgbClr val="673AB7"/>
      </a:accent3>
      <a:accent4>
        <a:srgbClr val="187486"/>
      </a:accent4>
      <a:accent5>
        <a:srgbClr val="00A0F0"/>
      </a:accent5>
      <a:accent6>
        <a:srgbClr val="D30044"/>
      </a:accent6>
      <a:hlink>
        <a:srgbClr val="FFB611"/>
      </a:hlink>
      <a:folHlink>
        <a:srgbClr val="FF5A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34202</TotalTime>
  <Words>3014</Words>
  <Application>Microsoft Office PowerPoint</Application>
  <PresentationFormat>Custom</PresentationFormat>
  <Paragraphs>264</Paragraphs>
  <Slides>26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Times New Roman</vt:lpstr>
      <vt:lpstr>Custom Design</vt:lpstr>
      <vt:lpstr>Josh Titley</vt:lpstr>
      <vt:lpstr>Title Here Capitalize Each Word</vt:lpstr>
      <vt:lpstr>Title Here Capitalize Each Word</vt:lpstr>
      <vt:lpstr>ANZ DCE Update</vt:lpstr>
      <vt:lpstr>ANZ DCE Update</vt:lpstr>
      <vt:lpstr>ANZ DCE Update</vt:lpstr>
      <vt:lpstr>ANZ DCE Update</vt:lpstr>
      <vt:lpstr>ANZ DCE Update</vt:lpstr>
      <vt:lpstr>Things to Consider</vt:lpstr>
      <vt:lpstr>Things to Consider</vt:lpstr>
      <vt:lpstr>Things to Consider</vt:lpstr>
      <vt:lpstr>Things to Consider</vt:lpstr>
      <vt:lpstr>Things to Consider</vt:lpstr>
      <vt:lpstr>Things to Consider</vt:lpstr>
      <vt:lpstr>Things to Consider</vt:lpstr>
      <vt:lpstr>Things to Consider</vt:lpstr>
      <vt:lpstr>ANZ DCE Update</vt:lpstr>
      <vt:lpstr>ANZ DCE Update</vt:lpstr>
      <vt:lpstr>ANZ DCE Update</vt:lpstr>
      <vt:lpstr>ANZ DCE Update</vt:lpstr>
      <vt:lpstr>ANZ DCE Update</vt:lpstr>
      <vt:lpstr>ANZ DCE Update</vt:lpstr>
      <vt:lpstr>ANZ DCE Update</vt:lpstr>
      <vt:lpstr>ANZ DCE Update</vt:lpstr>
      <vt:lpstr>ANZ DCE Update</vt:lpstr>
      <vt:lpstr>ANZ DCE Update</vt:lpstr>
    </vt:vector>
  </TitlesOfParts>
  <Company>Ortolan Creative LLC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 Werner</dc:creator>
  <cp:lastModifiedBy>YuTing Tan/SLG/MY</cp:lastModifiedBy>
  <cp:revision>292</cp:revision>
  <cp:lastPrinted>2013-09-03T19:17:31Z</cp:lastPrinted>
  <dcterms:created xsi:type="dcterms:W3CDTF">2013-12-11T17:22:45Z</dcterms:created>
  <dcterms:modified xsi:type="dcterms:W3CDTF">2014-10-30T13:05:22Z</dcterms:modified>
</cp:coreProperties>
</file>